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6858000" cx="12192000"/>
  <p:notesSz cx="6858000" cy="9144000"/>
  <p:embeddedFontLst>
    <p:embeddedFont>
      <p:font typeface="Arial Black"/>
      <p:regular r:id="rId21"/>
    </p:embeddedFont>
    <p:embeddedFont>
      <p:font typeface="Cambria Math"/>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font" Target="fonts/CambriaMath-regular.fntdata"/><Relationship Id="rId10" Type="http://schemas.openxmlformats.org/officeDocument/2006/relationships/slide" Target="slides/slide6.xml"/><Relationship Id="rId21" Type="http://schemas.openxmlformats.org/officeDocument/2006/relationships/font" Target="fonts/ArialBlack-regular.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5" name="Google Shape;235;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8" name="Google Shape;248;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9" name="Google Shape;249;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1" name="Google Shape;261;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3" name="Google Shape;273;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 name="Google Shape;274;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7" name="Google Shape;287;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8" name="Google Shape;288;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 name="Google Shape;9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 name="Google Shape;15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Google Shape;171;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3" name="Google Shape;18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4" name="Google Shape;184;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Google Shape;199;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2" name="Google Shape;22;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image" Target="../media/image1.png"/><Relationship Id="rId5" Type="http://schemas.openxmlformats.org/officeDocument/2006/relationships/image" Target="../media/image17.png"/><Relationship Id="rId6"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3.png"/><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3.png"/><Relationship Id="rId4" Type="http://schemas.openxmlformats.org/officeDocument/2006/relationships/image" Target="../media/image3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0.png"/><Relationship Id="rId5" Type="http://schemas.openxmlformats.org/officeDocument/2006/relationships/image" Target="../media/image8.png"/><Relationship Id="rId6" Type="http://schemas.openxmlformats.org/officeDocument/2006/relationships/image" Target="../media/image2.png"/><Relationship Id="rId7" Type="http://schemas.openxmlformats.org/officeDocument/2006/relationships/image" Target="../media/image12.png"/><Relationship Id="rId8" Type="http://schemas.openxmlformats.org/officeDocument/2006/relationships/image" Target="../media/image13.png"/></Relationships>
</file>

<file path=ppt/slides/_rels/slide3.xml.rels><?xml version="1.0" encoding="UTF-8" standalone="yes"?><Relationships xmlns="http://schemas.openxmlformats.org/package/2006/relationships"><Relationship Id="rId11" Type="http://schemas.openxmlformats.org/officeDocument/2006/relationships/image" Target="../media/image4.png"/><Relationship Id="rId10" Type="http://schemas.openxmlformats.org/officeDocument/2006/relationships/image" Target="../media/image5.png"/><Relationship Id="rId13" Type="http://schemas.openxmlformats.org/officeDocument/2006/relationships/image" Target="../media/image21.png"/><Relationship Id="rId12"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5.png"/><Relationship Id="rId4" Type="http://schemas.openxmlformats.org/officeDocument/2006/relationships/image" Target="../media/image16.png"/><Relationship Id="rId9" Type="http://schemas.openxmlformats.org/officeDocument/2006/relationships/image" Target="../media/image18.png"/><Relationship Id="rId5" Type="http://schemas.openxmlformats.org/officeDocument/2006/relationships/image" Target="../media/image28.png"/><Relationship Id="rId6" Type="http://schemas.openxmlformats.org/officeDocument/2006/relationships/image" Target="../media/image14.png"/><Relationship Id="rId7" Type="http://schemas.openxmlformats.org/officeDocument/2006/relationships/image" Target="../media/image6.png"/><Relationship Id="rId8"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9.png"/><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6.png"/><Relationship Id="rId4" Type="http://schemas.openxmlformats.org/officeDocument/2006/relationships/image" Target="../media/image31.png"/><Relationship Id="rId5" Type="http://schemas.openxmlformats.org/officeDocument/2006/relationships/image" Target="../media/image27.png"/><Relationship Id="rId6"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37.png"/><Relationship Id="rId5" Type="http://schemas.openxmlformats.org/officeDocument/2006/relationships/image" Target="../media/image3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mt="60000"/>
          </a:blip>
          <a:stretch>
            <a:fillRect/>
          </a:stretch>
        </a:blipFill>
      </p:bgPr>
    </p:bg>
    <p:spTree>
      <p:nvGrpSpPr>
        <p:cNvPr id="87" name="Shape 87"/>
        <p:cNvGrpSpPr/>
        <p:nvPr/>
      </p:nvGrpSpPr>
      <p:grpSpPr>
        <a:xfrm>
          <a:off x="0" y="0"/>
          <a:ext cx="0" cy="0"/>
          <a:chOff x="0" y="0"/>
          <a:chExt cx="0" cy="0"/>
        </a:xfrm>
      </p:grpSpPr>
      <p:sp>
        <p:nvSpPr>
          <p:cNvPr id="88" name="Google Shape;88;p13"/>
          <p:cNvSpPr/>
          <p:nvPr/>
        </p:nvSpPr>
        <p:spPr>
          <a:xfrm>
            <a:off x="2931835" y="170680"/>
            <a:ext cx="6328335" cy="1754326"/>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5400" u="none" cap="none" strike="noStrike">
                <a:solidFill>
                  <a:srgbClr val="FFD966"/>
                </a:solidFill>
                <a:latin typeface="Calibri"/>
                <a:ea typeface="Calibri"/>
                <a:cs typeface="Calibri"/>
                <a:sym typeface="Calibri"/>
              </a:rPr>
              <a:t>Week-11 (Discussion)</a:t>
            </a:r>
            <a:endParaRPr/>
          </a:p>
          <a:p>
            <a:pPr indent="0" lvl="0" marL="0" marR="0" rtl="0" algn="ctr">
              <a:spcBef>
                <a:spcPts val="0"/>
              </a:spcBef>
              <a:spcAft>
                <a:spcPts val="0"/>
              </a:spcAft>
              <a:buNone/>
            </a:pPr>
            <a:r>
              <a:rPr b="1" i="0" lang="en-US" sz="5400" u="none" cap="none" strike="noStrike">
                <a:solidFill>
                  <a:srgbClr val="FFD966"/>
                </a:solidFill>
                <a:latin typeface="Calibri"/>
                <a:ea typeface="Calibri"/>
                <a:cs typeface="Calibri"/>
                <a:sym typeface="Calibri"/>
              </a:rPr>
              <a:t>7</a:t>
            </a:r>
            <a:r>
              <a:rPr b="1" baseline="30000" i="0" lang="en-US" sz="5400" u="none" cap="none" strike="noStrike">
                <a:solidFill>
                  <a:srgbClr val="FFD966"/>
                </a:solidFill>
                <a:latin typeface="Calibri"/>
                <a:ea typeface="Calibri"/>
                <a:cs typeface="Calibri"/>
                <a:sym typeface="Calibri"/>
              </a:rPr>
              <a:t>th</a:t>
            </a:r>
            <a:r>
              <a:rPr b="1" i="0" lang="en-US" sz="5400" u="none" cap="none" strike="noStrike">
                <a:solidFill>
                  <a:srgbClr val="FFD966"/>
                </a:solidFill>
                <a:latin typeface="Calibri"/>
                <a:ea typeface="Calibri"/>
                <a:cs typeface="Calibri"/>
                <a:sym typeface="Calibri"/>
              </a:rPr>
              <a:t> October, 2024</a:t>
            </a:r>
            <a:endParaRPr b="1" i="0" sz="5400" u="none" cap="none" strike="noStrike">
              <a:solidFill>
                <a:srgbClr val="FFD966"/>
              </a:solidFill>
              <a:latin typeface="Calibri"/>
              <a:ea typeface="Calibri"/>
              <a:cs typeface="Calibri"/>
              <a:sym typeface="Calibri"/>
            </a:endParaRPr>
          </a:p>
        </p:txBody>
      </p:sp>
      <p:pic>
        <p:nvPicPr>
          <p:cNvPr id="89" name="Google Shape;89;p13"/>
          <p:cNvPicPr preferRelativeResize="0"/>
          <p:nvPr/>
        </p:nvPicPr>
        <p:blipFill rotWithShape="1">
          <a:blip r:embed="rId4">
            <a:alphaModFix/>
          </a:blip>
          <a:srcRect b="0" l="0" r="0" t="0"/>
          <a:stretch/>
        </p:blipFill>
        <p:spPr>
          <a:xfrm>
            <a:off x="122548" y="162927"/>
            <a:ext cx="1970203" cy="1970203"/>
          </a:xfrm>
          <a:prstGeom prst="rect">
            <a:avLst/>
          </a:prstGeom>
          <a:noFill/>
          <a:ln>
            <a:noFill/>
          </a:ln>
        </p:spPr>
      </p:pic>
      <p:pic>
        <p:nvPicPr>
          <p:cNvPr id="90" name="Google Shape;90;p13"/>
          <p:cNvPicPr preferRelativeResize="0"/>
          <p:nvPr/>
        </p:nvPicPr>
        <p:blipFill rotWithShape="1">
          <a:blip r:embed="rId5">
            <a:alphaModFix/>
          </a:blip>
          <a:srcRect b="0" l="0" r="0" t="0"/>
          <a:stretch/>
        </p:blipFill>
        <p:spPr>
          <a:xfrm>
            <a:off x="10478063" y="301626"/>
            <a:ext cx="1511431" cy="1692803"/>
          </a:xfrm>
          <a:prstGeom prst="rect">
            <a:avLst/>
          </a:prstGeom>
          <a:noFill/>
          <a:ln>
            <a:noFill/>
          </a:ln>
        </p:spPr>
      </p:pic>
      <p:sp>
        <p:nvSpPr>
          <p:cNvPr id="91" name="Google Shape;91;p13"/>
          <p:cNvSpPr txBox="1"/>
          <p:nvPr/>
        </p:nvSpPr>
        <p:spPr>
          <a:xfrm>
            <a:off x="0" y="2563556"/>
            <a:ext cx="9780103" cy="2510559"/>
          </a:xfrm>
          <a:prstGeom prst="rect">
            <a:avLst/>
          </a:prstGeom>
          <a:solidFill>
            <a:srgbClr val="FFE699">
              <a:alpha val="74901"/>
            </a:srgbClr>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4000" u="none" cap="none" strike="noStrike">
                <a:solidFill>
                  <a:srgbClr val="548135"/>
                </a:solidFill>
                <a:latin typeface="Arial Black"/>
                <a:ea typeface="Arial Black"/>
                <a:cs typeface="Arial Black"/>
                <a:sym typeface="Arial Black"/>
              </a:rPr>
              <a:t>Introduction to Machine Learning</a:t>
            </a:r>
            <a:endParaRPr sz="2400">
              <a:solidFill>
                <a:srgbClr val="548135"/>
              </a:solidFill>
              <a:latin typeface="Arial Black"/>
              <a:ea typeface="Arial Black"/>
              <a:cs typeface="Arial Black"/>
              <a:sym typeface="Arial Black"/>
            </a:endParaRPr>
          </a:p>
          <a:p>
            <a:pPr indent="0" lvl="0" marL="0" marR="0" rtl="0" algn="l">
              <a:lnSpc>
                <a:spcPct val="150000"/>
              </a:lnSpc>
              <a:spcBef>
                <a:spcPts val="0"/>
              </a:spcBef>
              <a:spcAft>
                <a:spcPts val="0"/>
              </a:spcAft>
              <a:buNone/>
            </a:pPr>
            <a:r>
              <a:rPr b="1" lang="en-US" sz="2000">
                <a:solidFill>
                  <a:srgbClr val="548135"/>
                </a:solidFill>
                <a:latin typeface="Arial"/>
                <a:ea typeface="Arial"/>
                <a:cs typeface="Arial"/>
                <a:sym typeface="Arial"/>
              </a:rPr>
              <a:t>Prof. Balaraman Ravindran</a:t>
            </a:r>
            <a:endParaRPr/>
          </a:p>
          <a:p>
            <a:pPr indent="0" lvl="0" marL="0" marR="0" rtl="0" algn="l">
              <a:lnSpc>
                <a:spcPct val="150000"/>
              </a:lnSpc>
              <a:spcBef>
                <a:spcPts val="0"/>
              </a:spcBef>
              <a:spcAft>
                <a:spcPts val="0"/>
              </a:spcAft>
              <a:buNone/>
            </a:pPr>
            <a:r>
              <a:rPr b="1" lang="en-US" sz="2000">
                <a:solidFill>
                  <a:srgbClr val="548135"/>
                </a:solidFill>
                <a:latin typeface="Arial"/>
                <a:ea typeface="Arial"/>
                <a:cs typeface="Arial"/>
                <a:sym typeface="Arial"/>
              </a:rPr>
              <a:t>Professor and Head of the Department</a:t>
            </a:r>
            <a:endParaRPr/>
          </a:p>
          <a:p>
            <a:pPr indent="0" lvl="0" marL="0" marR="0" rtl="0" algn="l">
              <a:lnSpc>
                <a:spcPct val="150000"/>
              </a:lnSpc>
              <a:spcBef>
                <a:spcPts val="0"/>
              </a:spcBef>
              <a:spcAft>
                <a:spcPts val="0"/>
              </a:spcAft>
              <a:buNone/>
            </a:pPr>
            <a:r>
              <a:rPr b="1" lang="en-US" sz="2000">
                <a:solidFill>
                  <a:srgbClr val="548135"/>
                </a:solidFill>
                <a:latin typeface="Arial"/>
                <a:ea typeface="Arial"/>
                <a:cs typeface="Arial"/>
                <a:sym typeface="Arial"/>
              </a:rPr>
              <a:t>Department of Data Science and Artificial Intelligence </a:t>
            </a:r>
            <a:endParaRPr/>
          </a:p>
          <a:p>
            <a:pPr indent="0" lvl="0" marL="0" marR="0" rtl="0" algn="l">
              <a:lnSpc>
                <a:spcPct val="150000"/>
              </a:lnSpc>
              <a:spcBef>
                <a:spcPts val="0"/>
              </a:spcBef>
              <a:spcAft>
                <a:spcPts val="0"/>
              </a:spcAft>
              <a:buNone/>
            </a:pPr>
            <a:r>
              <a:rPr b="1" lang="en-US" sz="2000">
                <a:solidFill>
                  <a:srgbClr val="548135"/>
                </a:solidFill>
                <a:latin typeface="Arial"/>
                <a:ea typeface="Arial"/>
                <a:cs typeface="Arial"/>
                <a:sym typeface="Arial"/>
              </a:rPr>
              <a:t>IIT Madras</a:t>
            </a:r>
            <a:endParaRPr b="1" sz="2000">
              <a:solidFill>
                <a:srgbClr val="548135"/>
              </a:solidFill>
              <a:latin typeface="Arial"/>
              <a:ea typeface="Arial"/>
              <a:cs typeface="Arial"/>
              <a:sym typeface="Arial"/>
            </a:endParaRPr>
          </a:p>
        </p:txBody>
      </p:sp>
      <p:sp>
        <p:nvSpPr>
          <p:cNvPr id="92" name="Google Shape;92;p13"/>
          <p:cNvSpPr txBox="1"/>
          <p:nvPr/>
        </p:nvSpPr>
        <p:spPr>
          <a:xfrm>
            <a:off x="1" y="5287032"/>
            <a:ext cx="8587818" cy="1431674"/>
          </a:xfrm>
          <a:prstGeom prst="rect">
            <a:avLst/>
          </a:prstGeom>
          <a:solidFill>
            <a:srgbClr val="812494"/>
          </a:solidFill>
          <a:ln>
            <a:noFill/>
          </a:ln>
        </p:spPr>
        <p:txBody>
          <a:bodyPr anchorCtr="0" anchor="t" bIns="45700" lIns="91425" spcFirstLastPara="1" rIns="91425" wrap="square" tIns="45700">
            <a:spAutoFit/>
          </a:bodyPr>
          <a:lstStyle/>
          <a:p>
            <a:pPr indent="0" lvl="0" marL="0" marR="0" rtl="0" algn="r">
              <a:lnSpc>
                <a:spcPct val="150000"/>
              </a:lnSpc>
              <a:spcBef>
                <a:spcPts val="0"/>
              </a:spcBef>
              <a:spcAft>
                <a:spcPts val="0"/>
              </a:spcAft>
              <a:buNone/>
            </a:pPr>
            <a:r>
              <a:rPr b="1" lang="en-US" sz="2000">
                <a:solidFill>
                  <a:srgbClr val="FFF2CC"/>
                </a:solidFill>
                <a:latin typeface="Arial"/>
                <a:ea typeface="Arial"/>
                <a:cs typeface="Arial"/>
                <a:sym typeface="Arial"/>
              </a:rPr>
              <a:t>Ayan Paul</a:t>
            </a:r>
            <a:endParaRPr/>
          </a:p>
          <a:p>
            <a:pPr indent="0" lvl="0" marL="0" marR="0" rtl="0" algn="r">
              <a:lnSpc>
                <a:spcPct val="150000"/>
              </a:lnSpc>
              <a:spcBef>
                <a:spcPts val="0"/>
              </a:spcBef>
              <a:spcAft>
                <a:spcPts val="0"/>
              </a:spcAft>
              <a:buNone/>
            </a:pPr>
            <a:r>
              <a:rPr b="1" lang="en-US" sz="2000">
                <a:solidFill>
                  <a:srgbClr val="FFF2CC"/>
                </a:solidFill>
                <a:latin typeface="Arial"/>
                <a:ea typeface="Arial"/>
                <a:cs typeface="Arial"/>
                <a:sym typeface="Arial"/>
              </a:rPr>
              <a:t>PMRF Research Scholar </a:t>
            </a:r>
            <a:endParaRPr/>
          </a:p>
          <a:p>
            <a:pPr indent="0" lvl="0" marL="0" marR="0" rtl="0" algn="r">
              <a:lnSpc>
                <a:spcPct val="150000"/>
              </a:lnSpc>
              <a:spcBef>
                <a:spcPts val="0"/>
              </a:spcBef>
              <a:spcAft>
                <a:spcPts val="0"/>
              </a:spcAft>
              <a:buNone/>
            </a:pPr>
            <a:r>
              <a:rPr b="1" lang="en-US" sz="2000">
                <a:solidFill>
                  <a:srgbClr val="FFF2CC"/>
                </a:solidFill>
                <a:latin typeface="Arial"/>
                <a:ea typeface="Arial"/>
                <a:cs typeface="Arial"/>
                <a:sym typeface="Arial"/>
              </a:rPr>
              <a:t>IIT Kharagpur</a:t>
            </a:r>
            <a:endParaRPr b="1" sz="2000">
              <a:solidFill>
                <a:srgbClr val="FFF2CC"/>
              </a:solidFill>
              <a:latin typeface="Arial"/>
              <a:ea typeface="Arial"/>
              <a:cs typeface="Arial"/>
              <a:sym typeface="Arial"/>
            </a:endParaRPr>
          </a:p>
        </p:txBody>
      </p:sp>
      <p:pic>
        <p:nvPicPr>
          <p:cNvPr id="93" name="Google Shape;93;p13"/>
          <p:cNvPicPr preferRelativeResize="0"/>
          <p:nvPr/>
        </p:nvPicPr>
        <p:blipFill rotWithShape="1">
          <a:blip r:embed="rId6">
            <a:alphaModFix/>
          </a:blip>
          <a:srcRect b="0" l="0" r="0" t="0"/>
          <a:stretch/>
        </p:blipFill>
        <p:spPr>
          <a:xfrm>
            <a:off x="8021094" y="2929392"/>
            <a:ext cx="4170905" cy="392860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2"/>
          <p:cNvSpPr txBox="1"/>
          <p:nvPr/>
        </p:nvSpPr>
        <p:spPr>
          <a:xfrm>
            <a:off x="0" y="23403"/>
            <a:ext cx="2564090"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QUESTION 4</a:t>
            </a:r>
            <a:endParaRPr b="1" sz="2400">
              <a:solidFill>
                <a:schemeClr val="lt1"/>
              </a:solidFill>
              <a:latin typeface="Times New Roman"/>
              <a:ea typeface="Times New Roman"/>
              <a:cs typeface="Times New Roman"/>
              <a:sym typeface="Times New Roman"/>
            </a:endParaRPr>
          </a:p>
        </p:txBody>
      </p:sp>
      <p:sp>
        <p:nvSpPr>
          <p:cNvPr id="215" name="Google Shape;215;p22"/>
          <p:cNvSpPr txBox="1"/>
          <p:nvPr/>
        </p:nvSpPr>
        <p:spPr>
          <a:xfrm>
            <a:off x="46796" y="513242"/>
            <a:ext cx="11976653" cy="2677656"/>
          </a:xfrm>
          <a:prstGeom prst="rect">
            <a:avLst/>
          </a:prstGeom>
          <a:blipFill rotWithShape="1">
            <a:blip r:embed="rId3">
              <a:alphaModFix/>
            </a:blip>
            <a:stretch>
              <a:fillRect b="-4326" l="-814" r="-1270" t="-1821"/>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sp>
        <p:nvSpPr>
          <p:cNvPr id="216" name="Google Shape;216;p22"/>
          <p:cNvSpPr txBox="1"/>
          <p:nvPr/>
        </p:nvSpPr>
        <p:spPr>
          <a:xfrm>
            <a:off x="46796" y="3375683"/>
            <a:ext cx="2564090" cy="461665"/>
          </a:xfrm>
          <a:prstGeom prst="rect">
            <a:avLst/>
          </a:prstGeom>
          <a:solidFill>
            <a:srgbClr val="2E75B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SOLUTION 4</a:t>
            </a:r>
            <a:endParaRPr b="1" sz="2400">
              <a:solidFill>
                <a:schemeClr val="lt1"/>
              </a:solidFill>
              <a:latin typeface="Times New Roman"/>
              <a:ea typeface="Times New Roman"/>
              <a:cs typeface="Times New Roman"/>
              <a:sym typeface="Times New Roman"/>
            </a:endParaRPr>
          </a:p>
        </p:txBody>
      </p:sp>
      <p:sp>
        <p:nvSpPr>
          <p:cNvPr id="217" name="Google Shape;217;p22"/>
          <p:cNvSpPr txBox="1"/>
          <p:nvPr/>
        </p:nvSpPr>
        <p:spPr>
          <a:xfrm>
            <a:off x="0" y="6351787"/>
            <a:ext cx="3438426" cy="461665"/>
          </a:xfrm>
          <a:prstGeom prst="rect">
            <a:avLst/>
          </a:prstGeom>
          <a:solidFill>
            <a:srgbClr val="54813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CORRECT ANSWER 4</a:t>
            </a:r>
            <a:endParaRPr b="1" sz="2400">
              <a:solidFill>
                <a:schemeClr val="lt1"/>
              </a:solidFill>
              <a:latin typeface="Times New Roman"/>
              <a:ea typeface="Times New Roman"/>
              <a:cs typeface="Times New Roman"/>
              <a:sym typeface="Times New Roman"/>
            </a:endParaRPr>
          </a:p>
        </p:txBody>
      </p:sp>
      <p:sp>
        <p:nvSpPr>
          <p:cNvPr id="218" name="Google Shape;218;p22"/>
          <p:cNvSpPr txBox="1"/>
          <p:nvPr/>
        </p:nvSpPr>
        <p:spPr>
          <a:xfrm>
            <a:off x="132534" y="4135677"/>
            <a:ext cx="10353249" cy="1200329"/>
          </a:xfrm>
          <a:prstGeom prst="rect">
            <a:avLst/>
          </a:prstGeom>
          <a:blipFill rotWithShape="1">
            <a:blip r:embed="rId4">
              <a:alphaModFix/>
            </a:blip>
            <a:stretch>
              <a:fillRect b="-10659" l="-941" r="-881" t="-4059"/>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sp>
        <p:nvSpPr>
          <p:cNvPr id="219" name="Google Shape;219;p22"/>
          <p:cNvSpPr txBox="1"/>
          <p:nvPr/>
        </p:nvSpPr>
        <p:spPr>
          <a:xfrm>
            <a:off x="4023755" y="6380037"/>
            <a:ext cx="1273802" cy="461665"/>
          </a:xfrm>
          <a:prstGeom prst="rect">
            <a:avLst/>
          </a:prstGeom>
          <a:solidFill>
            <a:schemeClr val="accent6"/>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b), d)</a:t>
            </a:r>
            <a:endParaRPr b="1" sz="2400">
              <a:solidFill>
                <a:schemeClr val="lt1"/>
              </a:solidFill>
              <a:latin typeface="Times New Roman"/>
              <a:ea typeface="Times New Roman"/>
              <a:cs typeface="Times New Roman"/>
              <a:sym typeface="Times New Roman"/>
            </a:endParaRPr>
          </a:p>
        </p:txBody>
      </p:sp>
      <p:cxnSp>
        <p:nvCxnSpPr>
          <p:cNvPr id="220" name="Google Shape;220;p22"/>
          <p:cNvCxnSpPr/>
          <p:nvPr/>
        </p:nvCxnSpPr>
        <p:spPr>
          <a:xfrm>
            <a:off x="3584975" y="6593241"/>
            <a:ext cx="292231" cy="0"/>
          </a:xfrm>
          <a:prstGeom prst="straightConnector1">
            <a:avLst/>
          </a:prstGeom>
          <a:noFill/>
          <a:ln cap="flat" cmpd="sng" w="19050">
            <a:solidFill>
              <a:schemeClr val="accent6"/>
            </a:solidFill>
            <a:prstDash val="solid"/>
            <a:miter lim="800000"/>
            <a:headEnd len="sm" w="sm"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par>
                                <p:cTn fill="hold" nodeType="with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3"/>
          <p:cNvSpPr txBox="1"/>
          <p:nvPr/>
        </p:nvSpPr>
        <p:spPr>
          <a:xfrm>
            <a:off x="0" y="23403"/>
            <a:ext cx="2564090"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QUESTION 5</a:t>
            </a:r>
            <a:endParaRPr b="1" sz="2400">
              <a:solidFill>
                <a:schemeClr val="lt1"/>
              </a:solidFill>
              <a:latin typeface="Times New Roman"/>
              <a:ea typeface="Times New Roman"/>
              <a:cs typeface="Times New Roman"/>
              <a:sym typeface="Times New Roman"/>
            </a:endParaRPr>
          </a:p>
        </p:txBody>
      </p:sp>
      <p:sp>
        <p:nvSpPr>
          <p:cNvPr id="227" name="Google Shape;227;p23"/>
          <p:cNvSpPr txBox="1"/>
          <p:nvPr/>
        </p:nvSpPr>
        <p:spPr>
          <a:xfrm>
            <a:off x="46796" y="513242"/>
            <a:ext cx="11976653"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What does soft clustering mean in GMMs?</a:t>
            </a:r>
            <a:endParaRPr/>
          </a:p>
          <a:p>
            <a:pPr indent="-457200" lvl="0" marL="457200" marR="0" rtl="0" algn="l">
              <a:spcBef>
                <a:spcPts val="0"/>
              </a:spcBef>
              <a:spcAft>
                <a:spcPts val="0"/>
              </a:spcAft>
              <a:buClr>
                <a:schemeClr val="dk1"/>
              </a:buClr>
              <a:buSzPts val="2400"/>
              <a:buFont typeface="Calibri"/>
              <a:buAutoNum type="alphaLcParenR"/>
            </a:pPr>
            <a:r>
              <a:rPr lang="en-US" sz="2400">
                <a:solidFill>
                  <a:schemeClr val="dk1"/>
                </a:solidFill>
                <a:latin typeface="Times New Roman"/>
                <a:ea typeface="Times New Roman"/>
                <a:cs typeface="Times New Roman"/>
                <a:sym typeface="Times New Roman"/>
              </a:rPr>
              <a:t>There may be samples that are outside of any cluster boundary.</a:t>
            </a:r>
            <a:endParaRPr/>
          </a:p>
          <a:p>
            <a:pPr indent="-457200" lvl="0" marL="457200" marR="0" rtl="0" algn="l">
              <a:spcBef>
                <a:spcPts val="0"/>
              </a:spcBef>
              <a:spcAft>
                <a:spcPts val="0"/>
              </a:spcAft>
              <a:buClr>
                <a:schemeClr val="dk1"/>
              </a:buClr>
              <a:buSzPts val="2400"/>
              <a:buFont typeface="Calibri"/>
              <a:buAutoNum type="alphaLcParenR"/>
            </a:pPr>
            <a:r>
              <a:rPr lang="en-US" sz="2400">
                <a:solidFill>
                  <a:schemeClr val="dk1"/>
                </a:solidFill>
                <a:latin typeface="Times New Roman"/>
                <a:ea typeface="Times New Roman"/>
                <a:cs typeface="Times New Roman"/>
                <a:sym typeface="Times New Roman"/>
              </a:rPr>
              <a:t>The updates during maximum likelihood are taken in small steps, to guarantee convergence.</a:t>
            </a:r>
            <a:endParaRPr/>
          </a:p>
          <a:p>
            <a:pPr indent="-457200" lvl="0" marL="457200" marR="0" rtl="0" algn="l">
              <a:spcBef>
                <a:spcPts val="0"/>
              </a:spcBef>
              <a:spcAft>
                <a:spcPts val="0"/>
              </a:spcAft>
              <a:buClr>
                <a:schemeClr val="dk1"/>
              </a:buClr>
              <a:buSzPts val="2400"/>
              <a:buFont typeface="Calibri"/>
              <a:buAutoNum type="alphaLcParenR"/>
            </a:pPr>
            <a:r>
              <a:rPr lang="en-US" sz="2400">
                <a:solidFill>
                  <a:schemeClr val="dk1"/>
                </a:solidFill>
                <a:latin typeface="Times New Roman"/>
                <a:ea typeface="Times New Roman"/>
                <a:cs typeface="Times New Roman"/>
                <a:sym typeface="Times New Roman"/>
              </a:rPr>
              <a:t>It restricts the underlying distribution to be gaussian.</a:t>
            </a:r>
            <a:endParaRPr/>
          </a:p>
          <a:p>
            <a:pPr indent="-457200" lvl="0" marL="457200" marR="0" rtl="0" algn="l">
              <a:spcBef>
                <a:spcPts val="0"/>
              </a:spcBef>
              <a:spcAft>
                <a:spcPts val="0"/>
              </a:spcAft>
              <a:buClr>
                <a:schemeClr val="dk1"/>
              </a:buClr>
              <a:buSzPts val="2400"/>
              <a:buFont typeface="Calibri"/>
              <a:buAutoNum type="alphaLcParenR"/>
            </a:pPr>
            <a:r>
              <a:rPr lang="en-US" sz="2400">
                <a:solidFill>
                  <a:schemeClr val="dk1"/>
                </a:solidFill>
                <a:latin typeface="Times New Roman"/>
                <a:ea typeface="Times New Roman"/>
                <a:cs typeface="Times New Roman"/>
                <a:sym typeface="Times New Roman"/>
              </a:rPr>
              <a:t>Samples are assigned probabilities of belonging to a cluster.</a:t>
            </a:r>
            <a:endParaRPr/>
          </a:p>
        </p:txBody>
      </p:sp>
      <p:sp>
        <p:nvSpPr>
          <p:cNvPr id="228" name="Google Shape;228;p23"/>
          <p:cNvSpPr txBox="1"/>
          <p:nvPr/>
        </p:nvSpPr>
        <p:spPr>
          <a:xfrm>
            <a:off x="8885" y="2725930"/>
            <a:ext cx="2564090" cy="461665"/>
          </a:xfrm>
          <a:prstGeom prst="rect">
            <a:avLst/>
          </a:prstGeom>
          <a:solidFill>
            <a:srgbClr val="2E75B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SOLUTION 5</a:t>
            </a:r>
            <a:endParaRPr b="1" sz="2400">
              <a:solidFill>
                <a:schemeClr val="lt1"/>
              </a:solidFill>
              <a:latin typeface="Times New Roman"/>
              <a:ea typeface="Times New Roman"/>
              <a:cs typeface="Times New Roman"/>
              <a:sym typeface="Times New Roman"/>
            </a:endParaRPr>
          </a:p>
        </p:txBody>
      </p:sp>
      <p:sp>
        <p:nvSpPr>
          <p:cNvPr id="229" name="Google Shape;229;p23"/>
          <p:cNvSpPr txBox="1"/>
          <p:nvPr/>
        </p:nvSpPr>
        <p:spPr>
          <a:xfrm>
            <a:off x="0" y="6351787"/>
            <a:ext cx="3438426" cy="461665"/>
          </a:xfrm>
          <a:prstGeom prst="rect">
            <a:avLst/>
          </a:prstGeom>
          <a:solidFill>
            <a:srgbClr val="54813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CORRECT ANSWER 5</a:t>
            </a:r>
            <a:endParaRPr b="1" sz="2400">
              <a:solidFill>
                <a:schemeClr val="lt1"/>
              </a:solidFill>
              <a:latin typeface="Times New Roman"/>
              <a:ea typeface="Times New Roman"/>
              <a:cs typeface="Times New Roman"/>
              <a:sym typeface="Times New Roman"/>
            </a:endParaRPr>
          </a:p>
        </p:txBody>
      </p:sp>
      <p:sp>
        <p:nvSpPr>
          <p:cNvPr id="230" name="Google Shape;230;p23"/>
          <p:cNvSpPr txBox="1"/>
          <p:nvPr/>
        </p:nvSpPr>
        <p:spPr>
          <a:xfrm>
            <a:off x="166064" y="3618831"/>
            <a:ext cx="11512413"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In soft clustering, instead of assigning each data point into a separate cluster, a probability or likelihood of that point being that cluster is evaluated.</a:t>
            </a:r>
            <a:endParaRPr/>
          </a:p>
        </p:txBody>
      </p:sp>
      <p:sp>
        <p:nvSpPr>
          <p:cNvPr id="231" name="Google Shape;231;p23"/>
          <p:cNvSpPr txBox="1"/>
          <p:nvPr/>
        </p:nvSpPr>
        <p:spPr>
          <a:xfrm>
            <a:off x="4023755" y="6351786"/>
            <a:ext cx="1234045" cy="461665"/>
          </a:xfrm>
          <a:prstGeom prst="rect">
            <a:avLst/>
          </a:prstGeom>
          <a:solidFill>
            <a:schemeClr val="accent6"/>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d)</a:t>
            </a:r>
            <a:endParaRPr b="1" sz="2400">
              <a:solidFill>
                <a:schemeClr val="lt1"/>
              </a:solidFill>
              <a:latin typeface="Times New Roman"/>
              <a:ea typeface="Times New Roman"/>
              <a:cs typeface="Times New Roman"/>
              <a:sym typeface="Times New Roman"/>
            </a:endParaRPr>
          </a:p>
        </p:txBody>
      </p:sp>
      <p:cxnSp>
        <p:nvCxnSpPr>
          <p:cNvPr id="232" name="Google Shape;232;p23"/>
          <p:cNvCxnSpPr/>
          <p:nvPr/>
        </p:nvCxnSpPr>
        <p:spPr>
          <a:xfrm>
            <a:off x="3584975" y="6593241"/>
            <a:ext cx="292231" cy="0"/>
          </a:xfrm>
          <a:prstGeom prst="straightConnector1">
            <a:avLst/>
          </a:prstGeom>
          <a:noFill/>
          <a:ln cap="flat" cmpd="sng" w="19050">
            <a:solidFill>
              <a:schemeClr val="accent6"/>
            </a:solidFill>
            <a:prstDash val="solid"/>
            <a:miter lim="800000"/>
            <a:headEnd len="sm" w="sm"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par>
                                <p:cTn fill="hold" nodeType="with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par>
                                <p:cTn fill="hold" nodeType="with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4"/>
          <p:cNvSpPr txBox="1"/>
          <p:nvPr/>
        </p:nvSpPr>
        <p:spPr>
          <a:xfrm>
            <a:off x="0" y="6341"/>
            <a:ext cx="2564090"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QUESTION 6</a:t>
            </a:r>
            <a:endParaRPr b="1" sz="2400">
              <a:solidFill>
                <a:schemeClr val="lt1"/>
              </a:solidFill>
              <a:latin typeface="Times New Roman"/>
              <a:ea typeface="Times New Roman"/>
              <a:cs typeface="Times New Roman"/>
              <a:sym typeface="Times New Roman"/>
            </a:endParaRPr>
          </a:p>
        </p:txBody>
      </p:sp>
      <p:sp>
        <p:nvSpPr>
          <p:cNvPr id="239" name="Google Shape;239;p24"/>
          <p:cNvSpPr txBox="1"/>
          <p:nvPr/>
        </p:nvSpPr>
        <p:spPr>
          <a:xfrm>
            <a:off x="-50210" y="468006"/>
            <a:ext cx="11828080" cy="2954655"/>
          </a:xfrm>
          <a:prstGeom prst="rect">
            <a:avLst/>
          </a:prstGeom>
          <a:blipFill rotWithShape="1">
            <a:blip r:embed="rId3">
              <a:alphaModFix/>
            </a:blip>
            <a:stretch>
              <a:fillRect b="0" l="-823" r="0" t="-1651"/>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sp>
        <p:nvSpPr>
          <p:cNvPr id="240" name="Google Shape;240;p24"/>
          <p:cNvSpPr txBox="1"/>
          <p:nvPr/>
        </p:nvSpPr>
        <p:spPr>
          <a:xfrm>
            <a:off x="79307" y="3819320"/>
            <a:ext cx="2564090" cy="461665"/>
          </a:xfrm>
          <a:prstGeom prst="rect">
            <a:avLst/>
          </a:prstGeom>
          <a:solidFill>
            <a:srgbClr val="2E75B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SOLUTION 6</a:t>
            </a:r>
            <a:endParaRPr b="1" sz="2400">
              <a:solidFill>
                <a:schemeClr val="lt1"/>
              </a:solidFill>
              <a:latin typeface="Times New Roman"/>
              <a:ea typeface="Times New Roman"/>
              <a:cs typeface="Times New Roman"/>
              <a:sym typeface="Times New Roman"/>
            </a:endParaRPr>
          </a:p>
        </p:txBody>
      </p:sp>
      <p:sp>
        <p:nvSpPr>
          <p:cNvPr id="241" name="Google Shape;241;p24"/>
          <p:cNvSpPr txBox="1"/>
          <p:nvPr/>
        </p:nvSpPr>
        <p:spPr>
          <a:xfrm>
            <a:off x="0" y="6351787"/>
            <a:ext cx="3438426" cy="461665"/>
          </a:xfrm>
          <a:prstGeom prst="rect">
            <a:avLst/>
          </a:prstGeom>
          <a:solidFill>
            <a:srgbClr val="54813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CORRECT ANSWER 6</a:t>
            </a:r>
            <a:endParaRPr b="1" sz="2400">
              <a:solidFill>
                <a:schemeClr val="lt1"/>
              </a:solidFill>
              <a:latin typeface="Times New Roman"/>
              <a:ea typeface="Times New Roman"/>
              <a:cs typeface="Times New Roman"/>
              <a:sym typeface="Times New Roman"/>
            </a:endParaRPr>
          </a:p>
        </p:txBody>
      </p:sp>
      <p:sp>
        <p:nvSpPr>
          <p:cNvPr id="242" name="Google Shape;242;p24"/>
          <p:cNvSpPr txBox="1"/>
          <p:nvPr/>
        </p:nvSpPr>
        <p:spPr>
          <a:xfrm>
            <a:off x="4023755" y="6351786"/>
            <a:ext cx="1969541" cy="461665"/>
          </a:xfrm>
          <a:prstGeom prst="rect">
            <a:avLst/>
          </a:prstGeom>
          <a:solidFill>
            <a:schemeClr val="accent6"/>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b), c)</a:t>
            </a:r>
            <a:endParaRPr b="1" sz="2400">
              <a:solidFill>
                <a:schemeClr val="lt1"/>
              </a:solidFill>
              <a:latin typeface="Times New Roman"/>
              <a:ea typeface="Times New Roman"/>
              <a:cs typeface="Times New Roman"/>
              <a:sym typeface="Times New Roman"/>
            </a:endParaRPr>
          </a:p>
        </p:txBody>
      </p:sp>
      <p:cxnSp>
        <p:nvCxnSpPr>
          <p:cNvPr id="243" name="Google Shape;243;p24"/>
          <p:cNvCxnSpPr/>
          <p:nvPr/>
        </p:nvCxnSpPr>
        <p:spPr>
          <a:xfrm>
            <a:off x="3584975" y="6593241"/>
            <a:ext cx="292231" cy="0"/>
          </a:xfrm>
          <a:prstGeom prst="straightConnector1">
            <a:avLst/>
          </a:prstGeom>
          <a:noFill/>
          <a:ln cap="flat" cmpd="sng" w="19050">
            <a:solidFill>
              <a:schemeClr val="accent6"/>
            </a:solidFill>
            <a:prstDash val="solid"/>
            <a:miter lim="800000"/>
            <a:headEnd len="sm" w="sm" type="none"/>
            <a:tailEnd len="med" w="med" type="triangle"/>
          </a:ln>
        </p:spPr>
      </p:cxnSp>
      <p:sp>
        <p:nvSpPr>
          <p:cNvPr id="244" name="Google Shape;244;p24"/>
          <p:cNvSpPr txBox="1"/>
          <p:nvPr/>
        </p:nvSpPr>
        <p:spPr>
          <a:xfrm>
            <a:off x="270199" y="4607841"/>
            <a:ext cx="9529783" cy="830997"/>
          </a:xfrm>
          <a:prstGeom prst="rect">
            <a:avLst/>
          </a:prstGeom>
          <a:noFill/>
          <a:ln>
            <a:noFill/>
          </a:ln>
        </p:spPr>
        <p:txBody>
          <a:bodyPr anchorCtr="0" anchor="t" bIns="45700" lIns="91425" spcFirstLastPara="1" rIns="91425" wrap="square" tIns="45700">
            <a:spAutoFit/>
          </a:bodyPr>
          <a:lstStyle/>
          <a:p>
            <a:pPr indent="0" lvl="0" marL="114300" marR="0" rtl="0" algn="l">
              <a:spcBef>
                <a:spcPts val="0"/>
              </a:spcBef>
              <a:spcAft>
                <a:spcPts val="0"/>
              </a:spcAft>
              <a:buNone/>
            </a:pPr>
            <a:r>
              <a:rPr lang="en-US" sz="2400">
                <a:solidFill>
                  <a:schemeClr val="dk1"/>
                </a:solidFill>
                <a:latin typeface="Times New Roman"/>
                <a:ea typeface="Times New Roman"/>
                <a:cs typeface="Times New Roman"/>
                <a:sym typeface="Times New Roman"/>
              </a:rPr>
              <a:t>The clusters are not sampled from a gaussian distribution. However, increasing k (number of clusters) we can fit the model</a:t>
            </a:r>
            <a:endParaRPr/>
          </a:p>
        </p:txBody>
      </p:sp>
      <p:pic>
        <p:nvPicPr>
          <p:cNvPr id="245" name="Google Shape;245;p24"/>
          <p:cNvPicPr preferRelativeResize="0"/>
          <p:nvPr/>
        </p:nvPicPr>
        <p:blipFill rotWithShape="1">
          <a:blip r:embed="rId4">
            <a:alphaModFix/>
          </a:blip>
          <a:srcRect b="0" l="0" r="0" t="0"/>
          <a:stretch/>
        </p:blipFill>
        <p:spPr>
          <a:xfrm>
            <a:off x="7901094" y="940434"/>
            <a:ext cx="4035802" cy="305509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gtEl>
                                        <p:attrNameLst>
                                          <p:attrName>style.visibility</p:attrName>
                                        </p:attrNameLst>
                                      </p:cBhvr>
                                      <p:to>
                                        <p:strVal val="visible"/>
                                      </p:to>
                                    </p:set>
                                    <p:animEffect filter="fade" transition="in">
                                      <p:cBhvr>
                                        <p:cTn dur="1000"/>
                                        <p:tgtEl>
                                          <p:spTgt spid="2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par>
                                <p:cTn fill="hold" nodeType="with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par>
                                <p:cTn fill="hold" nodeType="with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5"/>
          <p:cNvSpPr txBox="1"/>
          <p:nvPr/>
        </p:nvSpPr>
        <p:spPr>
          <a:xfrm>
            <a:off x="0" y="-20599"/>
            <a:ext cx="2564090"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QUESTION 7</a:t>
            </a:r>
            <a:endParaRPr b="1" sz="2400">
              <a:solidFill>
                <a:schemeClr val="lt1"/>
              </a:solidFill>
              <a:latin typeface="Times New Roman"/>
              <a:ea typeface="Times New Roman"/>
              <a:cs typeface="Times New Roman"/>
              <a:sym typeface="Times New Roman"/>
            </a:endParaRPr>
          </a:p>
        </p:txBody>
      </p:sp>
      <p:sp>
        <p:nvSpPr>
          <p:cNvPr id="252" name="Google Shape;252;p25"/>
          <p:cNvSpPr txBox="1"/>
          <p:nvPr/>
        </p:nvSpPr>
        <p:spPr>
          <a:xfrm>
            <a:off x="-1" y="530529"/>
            <a:ext cx="12076043"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Times New Roman"/>
                <a:ea typeface="Times New Roman"/>
                <a:cs typeface="Times New Roman"/>
                <a:sym typeface="Times New Roman"/>
              </a:rPr>
              <a:t>For the given GMM model, what is the value of K?</a:t>
            </a:r>
            <a:endParaRPr/>
          </a:p>
          <a:p>
            <a:pPr indent="-457200" lvl="0" marL="457200" marR="0" rtl="0" algn="l">
              <a:spcBef>
                <a:spcPts val="0"/>
              </a:spcBef>
              <a:spcAft>
                <a:spcPts val="0"/>
              </a:spcAft>
              <a:buClr>
                <a:schemeClr val="dk1"/>
              </a:buClr>
              <a:buSzPts val="2400"/>
              <a:buFont typeface="Calibri"/>
              <a:buAutoNum type="alphaLcParenR"/>
            </a:pPr>
            <a:r>
              <a:rPr b="0" i="0" lang="en-US" sz="2400" u="none" strike="noStrike">
                <a:solidFill>
                  <a:schemeClr val="dk1"/>
                </a:solidFill>
                <a:latin typeface="Times New Roman"/>
                <a:ea typeface="Times New Roman"/>
                <a:cs typeface="Times New Roman"/>
                <a:sym typeface="Times New Roman"/>
              </a:rPr>
              <a:t>1</a:t>
            </a:r>
            <a:endParaRPr/>
          </a:p>
          <a:p>
            <a:pPr indent="-457200" lvl="0" marL="457200" marR="0" rtl="0" algn="l">
              <a:spcBef>
                <a:spcPts val="0"/>
              </a:spcBef>
              <a:spcAft>
                <a:spcPts val="0"/>
              </a:spcAft>
              <a:buClr>
                <a:schemeClr val="dk1"/>
              </a:buClr>
              <a:buSzPts val="2400"/>
              <a:buFont typeface="Calibri"/>
              <a:buAutoNum type="alphaLcParenR"/>
            </a:pPr>
            <a:r>
              <a:rPr b="0" i="0" lang="en-US" sz="2400" u="none" strike="noStrike">
                <a:solidFill>
                  <a:schemeClr val="dk1"/>
                </a:solidFill>
                <a:latin typeface="Times New Roman"/>
                <a:ea typeface="Times New Roman"/>
                <a:cs typeface="Times New Roman"/>
                <a:sym typeface="Times New Roman"/>
              </a:rPr>
              <a:t>2</a:t>
            </a:r>
            <a:endParaRPr/>
          </a:p>
          <a:p>
            <a:pPr indent="-457200" lvl="0" marL="457200" marR="0" rtl="0" algn="l">
              <a:spcBef>
                <a:spcPts val="0"/>
              </a:spcBef>
              <a:spcAft>
                <a:spcPts val="0"/>
              </a:spcAft>
              <a:buClr>
                <a:schemeClr val="dk1"/>
              </a:buClr>
              <a:buSzPts val="2400"/>
              <a:buFont typeface="Calibri"/>
              <a:buAutoNum type="alphaLcParenR"/>
            </a:pPr>
            <a:r>
              <a:rPr b="0" i="0" lang="en-US" sz="2400" u="none" strike="noStrike">
                <a:solidFill>
                  <a:schemeClr val="dk1"/>
                </a:solidFill>
                <a:latin typeface="Times New Roman"/>
                <a:ea typeface="Times New Roman"/>
                <a:cs typeface="Times New Roman"/>
                <a:sym typeface="Times New Roman"/>
              </a:rPr>
              <a:t>3</a:t>
            </a:r>
            <a:endParaRPr/>
          </a:p>
          <a:p>
            <a:pPr indent="-457200" lvl="0" marL="457200" marR="0" rtl="0" algn="l">
              <a:spcBef>
                <a:spcPts val="0"/>
              </a:spcBef>
              <a:spcAft>
                <a:spcPts val="0"/>
              </a:spcAft>
              <a:buClr>
                <a:schemeClr val="dk1"/>
              </a:buClr>
              <a:buSzPts val="2400"/>
              <a:buFont typeface="Calibri"/>
              <a:buAutoNum type="alphaLcParenR"/>
            </a:pPr>
            <a:r>
              <a:rPr b="0" i="0" lang="en-US" sz="2400" u="none" strike="noStrike">
                <a:solidFill>
                  <a:schemeClr val="dk1"/>
                </a:solidFill>
                <a:latin typeface="Times New Roman"/>
                <a:ea typeface="Times New Roman"/>
                <a:cs typeface="Times New Roman"/>
                <a:sym typeface="Times New Roman"/>
              </a:rPr>
              <a:t>4</a:t>
            </a:r>
            <a:endParaRPr/>
          </a:p>
          <a:p>
            <a:pPr indent="-457200" lvl="0" marL="457200" marR="0" rtl="0" algn="l">
              <a:spcBef>
                <a:spcPts val="0"/>
              </a:spcBef>
              <a:spcAft>
                <a:spcPts val="0"/>
              </a:spcAft>
              <a:buClr>
                <a:schemeClr val="dk1"/>
              </a:buClr>
              <a:buSzPts val="2400"/>
              <a:buFont typeface="Calibri"/>
              <a:buAutoNum type="alphaLcParenR"/>
            </a:pPr>
            <a:r>
              <a:rPr b="0" i="0" lang="en-US" sz="2400" u="none" strike="noStrike">
                <a:solidFill>
                  <a:schemeClr val="dk1"/>
                </a:solidFill>
                <a:latin typeface="Times New Roman"/>
                <a:ea typeface="Times New Roman"/>
                <a:cs typeface="Times New Roman"/>
                <a:sym typeface="Times New Roman"/>
              </a:rPr>
              <a:t>5</a:t>
            </a:r>
            <a:endParaRPr/>
          </a:p>
          <a:p>
            <a:pPr indent="-457200" lvl="0" marL="457200" marR="0" rtl="0" algn="l">
              <a:spcBef>
                <a:spcPts val="0"/>
              </a:spcBef>
              <a:spcAft>
                <a:spcPts val="0"/>
              </a:spcAft>
              <a:buClr>
                <a:schemeClr val="dk1"/>
              </a:buClr>
              <a:buSzPts val="2400"/>
              <a:buFont typeface="Calibri"/>
              <a:buAutoNum type="alphaLcParenR"/>
            </a:pPr>
            <a:r>
              <a:rPr b="0" i="0" lang="en-US" sz="2400" u="none" strike="noStrike">
                <a:solidFill>
                  <a:schemeClr val="dk1"/>
                </a:solidFill>
                <a:latin typeface="Times New Roman"/>
                <a:ea typeface="Times New Roman"/>
                <a:cs typeface="Times New Roman"/>
                <a:sym typeface="Times New Roman"/>
              </a:rPr>
              <a:t>6</a:t>
            </a:r>
            <a:endParaRPr sz="2400">
              <a:solidFill>
                <a:schemeClr val="dk1"/>
              </a:solidFill>
              <a:latin typeface="Times New Roman"/>
              <a:ea typeface="Times New Roman"/>
              <a:cs typeface="Times New Roman"/>
              <a:sym typeface="Times New Roman"/>
            </a:endParaRPr>
          </a:p>
        </p:txBody>
      </p:sp>
      <p:sp>
        <p:nvSpPr>
          <p:cNvPr id="253" name="Google Shape;253;p25"/>
          <p:cNvSpPr txBox="1"/>
          <p:nvPr/>
        </p:nvSpPr>
        <p:spPr>
          <a:xfrm>
            <a:off x="178751" y="3488178"/>
            <a:ext cx="2564090" cy="461665"/>
          </a:xfrm>
          <a:prstGeom prst="rect">
            <a:avLst/>
          </a:prstGeom>
          <a:solidFill>
            <a:srgbClr val="2E75B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SOLUTION 7</a:t>
            </a:r>
            <a:endParaRPr b="1" sz="2400">
              <a:solidFill>
                <a:schemeClr val="lt1"/>
              </a:solidFill>
              <a:latin typeface="Times New Roman"/>
              <a:ea typeface="Times New Roman"/>
              <a:cs typeface="Times New Roman"/>
              <a:sym typeface="Times New Roman"/>
            </a:endParaRPr>
          </a:p>
        </p:txBody>
      </p:sp>
      <p:sp>
        <p:nvSpPr>
          <p:cNvPr id="254" name="Google Shape;254;p25"/>
          <p:cNvSpPr txBox="1"/>
          <p:nvPr/>
        </p:nvSpPr>
        <p:spPr>
          <a:xfrm>
            <a:off x="0" y="6351787"/>
            <a:ext cx="3438426" cy="461665"/>
          </a:xfrm>
          <a:prstGeom prst="rect">
            <a:avLst/>
          </a:prstGeom>
          <a:solidFill>
            <a:srgbClr val="54813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CORRECT ANSWER 7</a:t>
            </a:r>
            <a:endParaRPr b="1" sz="2400">
              <a:solidFill>
                <a:schemeClr val="lt1"/>
              </a:solidFill>
              <a:latin typeface="Times New Roman"/>
              <a:ea typeface="Times New Roman"/>
              <a:cs typeface="Times New Roman"/>
              <a:sym typeface="Times New Roman"/>
            </a:endParaRPr>
          </a:p>
        </p:txBody>
      </p:sp>
      <p:sp>
        <p:nvSpPr>
          <p:cNvPr id="255" name="Google Shape;255;p25"/>
          <p:cNvSpPr txBox="1"/>
          <p:nvPr/>
        </p:nvSpPr>
        <p:spPr>
          <a:xfrm>
            <a:off x="336338" y="4266338"/>
            <a:ext cx="7904085"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4 Gaussian distributions are formed. As GMM is a soft clustering technique, K=4</a:t>
            </a:r>
            <a:endParaRPr/>
          </a:p>
        </p:txBody>
      </p:sp>
      <p:sp>
        <p:nvSpPr>
          <p:cNvPr id="256" name="Google Shape;256;p25"/>
          <p:cNvSpPr txBox="1"/>
          <p:nvPr/>
        </p:nvSpPr>
        <p:spPr>
          <a:xfrm>
            <a:off x="4023755" y="6351786"/>
            <a:ext cx="1422888" cy="461665"/>
          </a:xfrm>
          <a:prstGeom prst="rect">
            <a:avLst/>
          </a:prstGeom>
          <a:solidFill>
            <a:schemeClr val="accent6"/>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d)</a:t>
            </a:r>
            <a:endParaRPr b="1" sz="2400">
              <a:solidFill>
                <a:schemeClr val="lt1"/>
              </a:solidFill>
              <a:latin typeface="Times New Roman"/>
              <a:ea typeface="Times New Roman"/>
              <a:cs typeface="Times New Roman"/>
              <a:sym typeface="Times New Roman"/>
            </a:endParaRPr>
          </a:p>
        </p:txBody>
      </p:sp>
      <p:cxnSp>
        <p:nvCxnSpPr>
          <p:cNvPr id="257" name="Google Shape;257;p25"/>
          <p:cNvCxnSpPr/>
          <p:nvPr/>
        </p:nvCxnSpPr>
        <p:spPr>
          <a:xfrm>
            <a:off x="3584975" y="6593241"/>
            <a:ext cx="292231" cy="0"/>
          </a:xfrm>
          <a:prstGeom prst="straightConnector1">
            <a:avLst/>
          </a:prstGeom>
          <a:noFill/>
          <a:ln cap="flat" cmpd="sng" w="19050">
            <a:solidFill>
              <a:schemeClr val="accent6"/>
            </a:solidFill>
            <a:prstDash val="solid"/>
            <a:miter lim="800000"/>
            <a:headEnd len="sm" w="sm" type="none"/>
            <a:tailEnd len="med" w="med" type="triangle"/>
          </a:ln>
        </p:spPr>
      </p:cxnSp>
      <p:pic>
        <p:nvPicPr>
          <p:cNvPr id="258" name="Google Shape;258;p25"/>
          <p:cNvPicPr preferRelativeResize="0"/>
          <p:nvPr/>
        </p:nvPicPr>
        <p:blipFill rotWithShape="1">
          <a:blip r:embed="rId3">
            <a:alphaModFix/>
          </a:blip>
          <a:srcRect b="11080" l="0" r="0" t="4783"/>
          <a:stretch/>
        </p:blipFill>
        <p:spPr>
          <a:xfrm>
            <a:off x="6440557" y="715187"/>
            <a:ext cx="4298012" cy="304731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par>
                                <p:cTn fill="hold" nodeType="with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par>
                                <p:cTn fill="hold" nodeType="with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6"/>
          <p:cNvSpPr txBox="1"/>
          <p:nvPr/>
        </p:nvSpPr>
        <p:spPr>
          <a:xfrm>
            <a:off x="0" y="2559"/>
            <a:ext cx="2564090"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QUESTION 8</a:t>
            </a:r>
            <a:endParaRPr b="1" sz="2400">
              <a:solidFill>
                <a:schemeClr val="lt1"/>
              </a:solidFill>
              <a:latin typeface="Times New Roman"/>
              <a:ea typeface="Times New Roman"/>
              <a:cs typeface="Times New Roman"/>
              <a:sym typeface="Times New Roman"/>
            </a:endParaRPr>
          </a:p>
        </p:txBody>
      </p:sp>
      <p:sp>
        <p:nvSpPr>
          <p:cNvPr id="265" name="Google Shape;265;p26"/>
          <p:cNvSpPr txBox="1"/>
          <p:nvPr/>
        </p:nvSpPr>
        <p:spPr>
          <a:xfrm>
            <a:off x="0" y="377097"/>
            <a:ext cx="12192000" cy="415498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Statement A:</a:t>
            </a:r>
            <a:br>
              <a:rPr lang="en-US" sz="2400">
                <a:solidFill>
                  <a:schemeClr val="dk1"/>
                </a:solidFill>
                <a:latin typeface="Times New Roman"/>
                <a:ea typeface="Times New Roman"/>
                <a:cs typeface="Times New Roman"/>
                <a:sym typeface="Times New Roman"/>
              </a:rPr>
            </a:br>
            <a:r>
              <a:rPr lang="en-US" sz="2400">
                <a:solidFill>
                  <a:schemeClr val="dk1"/>
                </a:solidFill>
                <a:latin typeface="Times New Roman"/>
                <a:ea typeface="Times New Roman"/>
                <a:cs typeface="Times New Roman"/>
                <a:sym typeface="Times New Roman"/>
              </a:rPr>
              <a:t>The Expectation-Maximization (EM) algorithm is used to find maximum-likelihood estimates for model parameters when data is incomplete, missing, or contains hidden variables.</a:t>
            </a:r>
            <a:endParaRPr/>
          </a:p>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Statement B:</a:t>
            </a:r>
            <a:br>
              <a:rPr lang="en-US" sz="2400">
                <a:solidFill>
                  <a:schemeClr val="dk1"/>
                </a:solidFill>
                <a:latin typeface="Times New Roman"/>
                <a:ea typeface="Times New Roman"/>
                <a:cs typeface="Times New Roman"/>
                <a:sym typeface="Times New Roman"/>
              </a:rPr>
            </a:br>
            <a:r>
              <a:rPr lang="en-US" sz="2400">
                <a:solidFill>
                  <a:schemeClr val="dk1"/>
                </a:solidFill>
                <a:latin typeface="Times New Roman"/>
                <a:ea typeface="Times New Roman"/>
                <a:cs typeface="Times New Roman"/>
                <a:sym typeface="Times New Roman"/>
              </a:rPr>
              <a:t>The EM algorithm uses random values for the missing data points and iteratively updates these values until they stabilize.</a:t>
            </a:r>
            <a:endParaRPr/>
          </a:p>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Which of the following is true?</a:t>
            </a:r>
            <a:endParaRPr sz="24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A) Both Statement A and Statement B are true.</a:t>
            </a:r>
            <a:br>
              <a:rPr lang="en-US" sz="2400">
                <a:solidFill>
                  <a:schemeClr val="dk1"/>
                </a:solidFill>
                <a:latin typeface="Times New Roman"/>
                <a:ea typeface="Times New Roman"/>
                <a:cs typeface="Times New Roman"/>
                <a:sym typeface="Times New Roman"/>
              </a:rPr>
            </a:br>
            <a:r>
              <a:rPr lang="en-US" sz="2400">
                <a:solidFill>
                  <a:schemeClr val="dk1"/>
                </a:solidFill>
                <a:latin typeface="Times New Roman"/>
                <a:ea typeface="Times New Roman"/>
                <a:cs typeface="Times New Roman"/>
                <a:sym typeface="Times New Roman"/>
              </a:rPr>
              <a:t>B) Both Statement A and Statement B are false.</a:t>
            </a:r>
            <a:br>
              <a:rPr lang="en-US" sz="2400">
                <a:solidFill>
                  <a:schemeClr val="dk1"/>
                </a:solidFill>
                <a:latin typeface="Times New Roman"/>
                <a:ea typeface="Times New Roman"/>
                <a:cs typeface="Times New Roman"/>
                <a:sym typeface="Times New Roman"/>
              </a:rPr>
            </a:br>
            <a:r>
              <a:rPr lang="en-US" sz="2400">
                <a:solidFill>
                  <a:schemeClr val="dk1"/>
                </a:solidFill>
                <a:latin typeface="Times New Roman"/>
                <a:ea typeface="Times New Roman"/>
                <a:cs typeface="Times New Roman"/>
                <a:sym typeface="Times New Roman"/>
              </a:rPr>
              <a:t>C) Statement A is true, but Statement B is false.</a:t>
            </a:r>
            <a:br>
              <a:rPr lang="en-US" sz="2400">
                <a:solidFill>
                  <a:schemeClr val="dk1"/>
                </a:solidFill>
                <a:latin typeface="Times New Roman"/>
                <a:ea typeface="Times New Roman"/>
                <a:cs typeface="Times New Roman"/>
                <a:sym typeface="Times New Roman"/>
              </a:rPr>
            </a:br>
            <a:r>
              <a:rPr lang="en-US" sz="2400">
                <a:solidFill>
                  <a:schemeClr val="dk1"/>
                </a:solidFill>
                <a:latin typeface="Times New Roman"/>
                <a:ea typeface="Times New Roman"/>
                <a:cs typeface="Times New Roman"/>
                <a:sym typeface="Times New Roman"/>
              </a:rPr>
              <a:t>D) Statement A is false, but Statement B is true.</a:t>
            </a:r>
            <a:endParaRPr/>
          </a:p>
        </p:txBody>
      </p:sp>
      <p:sp>
        <p:nvSpPr>
          <p:cNvPr id="266" name="Google Shape;266;p26"/>
          <p:cNvSpPr txBox="1"/>
          <p:nvPr/>
        </p:nvSpPr>
        <p:spPr>
          <a:xfrm>
            <a:off x="0" y="4857895"/>
            <a:ext cx="2564090" cy="461665"/>
          </a:xfrm>
          <a:prstGeom prst="rect">
            <a:avLst/>
          </a:prstGeom>
          <a:solidFill>
            <a:srgbClr val="2E75B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SOLUTION 8</a:t>
            </a:r>
            <a:endParaRPr b="1" sz="2400">
              <a:solidFill>
                <a:schemeClr val="lt1"/>
              </a:solidFill>
              <a:latin typeface="Times New Roman"/>
              <a:ea typeface="Times New Roman"/>
              <a:cs typeface="Times New Roman"/>
              <a:sym typeface="Times New Roman"/>
            </a:endParaRPr>
          </a:p>
        </p:txBody>
      </p:sp>
      <p:sp>
        <p:nvSpPr>
          <p:cNvPr id="267" name="Google Shape;267;p26"/>
          <p:cNvSpPr txBox="1"/>
          <p:nvPr/>
        </p:nvSpPr>
        <p:spPr>
          <a:xfrm>
            <a:off x="0" y="6351787"/>
            <a:ext cx="3438426" cy="461665"/>
          </a:xfrm>
          <a:prstGeom prst="rect">
            <a:avLst/>
          </a:prstGeom>
          <a:solidFill>
            <a:srgbClr val="54813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CORRECT ANSWER 8</a:t>
            </a:r>
            <a:endParaRPr b="1" sz="2400">
              <a:solidFill>
                <a:schemeClr val="lt1"/>
              </a:solidFill>
              <a:latin typeface="Times New Roman"/>
              <a:ea typeface="Times New Roman"/>
              <a:cs typeface="Times New Roman"/>
              <a:sym typeface="Times New Roman"/>
            </a:endParaRPr>
          </a:p>
        </p:txBody>
      </p:sp>
      <p:sp>
        <p:nvSpPr>
          <p:cNvPr id="268" name="Google Shape;268;p26"/>
          <p:cNvSpPr txBox="1"/>
          <p:nvPr/>
        </p:nvSpPr>
        <p:spPr>
          <a:xfrm>
            <a:off x="4023754" y="6351786"/>
            <a:ext cx="1104837" cy="461665"/>
          </a:xfrm>
          <a:prstGeom prst="rect">
            <a:avLst/>
          </a:prstGeom>
          <a:solidFill>
            <a:schemeClr val="accent6"/>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a)</a:t>
            </a:r>
            <a:endParaRPr b="1" sz="2400">
              <a:solidFill>
                <a:schemeClr val="lt1"/>
              </a:solidFill>
              <a:latin typeface="Times New Roman"/>
              <a:ea typeface="Times New Roman"/>
              <a:cs typeface="Times New Roman"/>
              <a:sym typeface="Times New Roman"/>
            </a:endParaRPr>
          </a:p>
        </p:txBody>
      </p:sp>
      <p:cxnSp>
        <p:nvCxnSpPr>
          <p:cNvPr id="269" name="Google Shape;269;p26"/>
          <p:cNvCxnSpPr/>
          <p:nvPr/>
        </p:nvCxnSpPr>
        <p:spPr>
          <a:xfrm>
            <a:off x="3584975" y="6593241"/>
            <a:ext cx="292231" cy="0"/>
          </a:xfrm>
          <a:prstGeom prst="straightConnector1">
            <a:avLst/>
          </a:prstGeom>
          <a:noFill/>
          <a:ln cap="flat" cmpd="sng" w="19050">
            <a:solidFill>
              <a:schemeClr val="accent6"/>
            </a:solidFill>
            <a:prstDash val="solid"/>
            <a:miter lim="800000"/>
            <a:headEnd len="sm" w="sm" type="none"/>
            <a:tailEnd len="med" w="med" type="triangle"/>
          </a:ln>
        </p:spPr>
      </p:cxnSp>
      <p:sp>
        <p:nvSpPr>
          <p:cNvPr id="270" name="Google Shape;270;p26"/>
          <p:cNvSpPr txBox="1"/>
          <p:nvPr/>
        </p:nvSpPr>
        <p:spPr>
          <a:xfrm>
            <a:off x="0" y="5573077"/>
            <a:ext cx="1204528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Both Statement A and Statement B are true</a:t>
            </a:r>
            <a:endParaRPr sz="24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par>
                                <p:cTn fill="hold" nodeType="with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par>
                                <p:cTn fill="hold" nodeType="with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1000"/>
                                        <p:tgtEl>
                                          <p:spTgt spid="2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7"/>
          <p:cNvSpPr txBox="1"/>
          <p:nvPr/>
        </p:nvSpPr>
        <p:spPr>
          <a:xfrm>
            <a:off x="0" y="32654"/>
            <a:ext cx="2564090"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QUESTION 9</a:t>
            </a:r>
            <a:endParaRPr b="1" sz="2400">
              <a:solidFill>
                <a:schemeClr val="lt1"/>
              </a:solidFill>
              <a:latin typeface="Times New Roman"/>
              <a:ea typeface="Times New Roman"/>
              <a:cs typeface="Times New Roman"/>
              <a:sym typeface="Times New Roman"/>
            </a:endParaRPr>
          </a:p>
        </p:txBody>
      </p:sp>
      <p:sp>
        <p:nvSpPr>
          <p:cNvPr id="277" name="Google Shape;277;p27"/>
          <p:cNvSpPr txBox="1"/>
          <p:nvPr/>
        </p:nvSpPr>
        <p:spPr>
          <a:xfrm>
            <a:off x="0" y="3198167"/>
            <a:ext cx="2564090" cy="461665"/>
          </a:xfrm>
          <a:prstGeom prst="rect">
            <a:avLst/>
          </a:prstGeom>
          <a:solidFill>
            <a:srgbClr val="2E75B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SOLUTION 9</a:t>
            </a:r>
            <a:endParaRPr b="1" sz="2400">
              <a:solidFill>
                <a:schemeClr val="lt1"/>
              </a:solidFill>
              <a:latin typeface="Times New Roman"/>
              <a:ea typeface="Times New Roman"/>
              <a:cs typeface="Times New Roman"/>
              <a:sym typeface="Times New Roman"/>
            </a:endParaRPr>
          </a:p>
        </p:txBody>
      </p:sp>
      <p:sp>
        <p:nvSpPr>
          <p:cNvPr id="278" name="Google Shape;278;p27"/>
          <p:cNvSpPr txBox="1"/>
          <p:nvPr/>
        </p:nvSpPr>
        <p:spPr>
          <a:xfrm>
            <a:off x="0" y="6351787"/>
            <a:ext cx="3438426" cy="461665"/>
          </a:xfrm>
          <a:prstGeom prst="rect">
            <a:avLst/>
          </a:prstGeom>
          <a:solidFill>
            <a:srgbClr val="54813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CORRECT ANSWER 9</a:t>
            </a:r>
            <a:endParaRPr b="1" sz="2400">
              <a:solidFill>
                <a:schemeClr val="lt1"/>
              </a:solidFill>
              <a:latin typeface="Times New Roman"/>
              <a:ea typeface="Times New Roman"/>
              <a:cs typeface="Times New Roman"/>
              <a:sym typeface="Times New Roman"/>
            </a:endParaRPr>
          </a:p>
        </p:txBody>
      </p:sp>
      <p:sp>
        <p:nvSpPr>
          <p:cNvPr id="279" name="Google Shape;279;p27"/>
          <p:cNvSpPr txBox="1"/>
          <p:nvPr/>
        </p:nvSpPr>
        <p:spPr>
          <a:xfrm>
            <a:off x="4023755" y="6351786"/>
            <a:ext cx="1134654" cy="461665"/>
          </a:xfrm>
          <a:prstGeom prst="rect">
            <a:avLst/>
          </a:prstGeom>
          <a:solidFill>
            <a:schemeClr val="accent6"/>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d)</a:t>
            </a:r>
            <a:endParaRPr b="1" sz="2400">
              <a:solidFill>
                <a:schemeClr val="lt1"/>
              </a:solidFill>
              <a:latin typeface="Times New Roman"/>
              <a:ea typeface="Times New Roman"/>
              <a:cs typeface="Times New Roman"/>
              <a:sym typeface="Times New Roman"/>
            </a:endParaRPr>
          </a:p>
        </p:txBody>
      </p:sp>
      <p:cxnSp>
        <p:nvCxnSpPr>
          <p:cNvPr id="280" name="Google Shape;280;p27"/>
          <p:cNvCxnSpPr/>
          <p:nvPr/>
        </p:nvCxnSpPr>
        <p:spPr>
          <a:xfrm>
            <a:off x="3584975" y="6593241"/>
            <a:ext cx="292231" cy="0"/>
          </a:xfrm>
          <a:prstGeom prst="straightConnector1">
            <a:avLst/>
          </a:prstGeom>
          <a:noFill/>
          <a:ln cap="flat" cmpd="sng" w="19050">
            <a:solidFill>
              <a:schemeClr val="accent6"/>
            </a:solidFill>
            <a:prstDash val="solid"/>
            <a:miter lim="800000"/>
            <a:headEnd len="sm" w="sm" type="none"/>
            <a:tailEnd len="med" w="med" type="triangle"/>
          </a:ln>
        </p:spPr>
      </p:cxnSp>
      <p:grpSp>
        <p:nvGrpSpPr>
          <p:cNvPr id="281" name="Google Shape;281;p27"/>
          <p:cNvGrpSpPr/>
          <p:nvPr/>
        </p:nvGrpSpPr>
        <p:grpSpPr>
          <a:xfrm>
            <a:off x="0" y="581469"/>
            <a:ext cx="11847649" cy="2349361"/>
            <a:chOff x="0" y="670921"/>
            <a:chExt cx="11847649" cy="2349361"/>
          </a:xfrm>
        </p:grpSpPr>
        <p:sp>
          <p:nvSpPr>
            <p:cNvPr id="282" name="Google Shape;282;p27"/>
            <p:cNvSpPr/>
            <p:nvPr/>
          </p:nvSpPr>
          <p:spPr>
            <a:xfrm>
              <a:off x="0" y="670921"/>
              <a:ext cx="11847649" cy="2349361"/>
            </a:xfrm>
            <a:prstGeom prst="rect">
              <a:avLst/>
            </a:prstGeom>
            <a:noFill/>
            <a:ln>
              <a:noFill/>
            </a:ln>
          </p:spPr>
          <p:txBody>
            <a:bodyPr anchorCtr="0" anchor="ctr" bIns="45700" lIns="91425" spcFirstLastPara="1" rIns="91425" wrap="square" tIns="45700">
              <a:noAutofit/>
            </a:bodyPr>
            <a:lstStyle/>
            <a:p>
              <a:pPr indent="0" lvl="0" marL="0" marR="0" rtl="0" algn="l">
                <a:lnSpc>
                  <a:spcPct val="107000"/>
                </a:lnSpc>
                <a:spcBef>
                  <a:spcPts val="0"/>
                </a:spcBef>
                <a:spcAft>
                  <a:spcPts val="0"/>
                </a:spcAft>
                <a:buNone/>
              </a:pPr>
              <a:r>
                <a:rPr lang="en-US" sz="2400">
                  <a:solidFill>
                    <a:schemeClr val="dk1"/>
                  </a:solidFill>
                  <a:latin typeface="Times New Roman"/>
                  <a:ea typeface="Times New Roman"/>
                  <a:cs typeface="Times New Roman"/>
                  <a:sym typeface="Times New Roman"/>
                </a:rPr>
                <a:t>Suppose we are trying to model a p dimensional Gaussian distribution. What is the actual number of independent parameters that need to be estimated?</a:t>
              </a:r>
              <a:endParaRPr/>
            </a:p>
            <a:p>
              <a:pPr indent="0" lvl="0" marL="0" marR="0" rtl="0" algn="l">
                <a:lnSpc>
                  <a:spcPct val="107000"/>
                </a:lnSpc>
                <a:spcBef>
                  <a:spcPts val="800"/>
                </a:spcBef>
                <a:spcAft>
                  <a:spcPts val="0"/>
                </a:spcAft>
                <a:buNone/>
              </a:pPr>
              <a:r>
                <a:rPr lang="en-US" sz="2400">
                  <a:solidFill>
                    <a:schemeClr val="dk1"/>
                  </a:solidFill>
                  <a:latin typeface="Times New Roman"/>
                  <a:ea typeface="Times New Roman"/>
                  <a:cs typeface="Times New Roman"/>
                  <a:sym typeface="Times New Roman"/>
                </a:rPr>
                <a:t>a) 2</a:t>
              </a:r>
              <a:endParaRPr/>
            </a:p>
            <a:p>
              <a:pPr indent="0" lvl="0" marL="0" marR="0" rtl="0" algn="l">
                <a:lnSpc>
                  <a:spcPct val="107000"/>
                </a:lnSpc>
                <a:spcBef>
                  <a:spcPts val="800"/>
                </a:spcBef>
                <a:spcAft>
                  <a:spcPts val="0"/>
                </a:spcAft>
                <a:buNone/>
              </a:pPr>
              <a:r>
                <a:rPr lang="en-US" sz="2400">
                  <a:solidFill>
                    <a:schemeClr val="dk1"/>
                  </a:solidFill>
                  <a:latin typeface="Times New Roman"/>
                  <a:ea typeface="Times New Roman"/>
                  <a:cs typeface="Times New Roman"/>
                  <a:sym typeface="Times New Roman"/>
                </a:rPr>
                <a:t>b) </a:t>
              </a:r>
              <a:r>
                <a:rPr i="1" lang="en-US" sz="2400">
                  <a:solidFill>
                    <a:schemeClr val="dk1"/>
                  </a:solidFill>
                  <a:latin typeface="Times New Roman"/>
                  <a:ea typeface="Times New Roman"/>
                  <a:cs typeface="Times New Roman"/>
                  <a:sym typeface="Times New Roman"/>
                </a:rPr>
                <a:t>p</a:t>
              </a:r>
              <a:endParaRPr sz="2400">
                <a:solidFill>
                  <a:schemeClr val="dk1"/>
                </a:solidFill>
                <a:latin typeface="Times New Roman"/>
                <a:ea typeface="Times New Roman"/>
                <a:cs typeface="Times New Roman"/>
                <a:sym typeface="Times New Roman"/>
              </a:endParaRPr>
            </a:p>
            <a:p>
              <a:pPr indent="0" lvl="0" marL="0" marR="0" rtl="0" algn="l">
                <a:lnSpc>
                  <a:spcPct val="107000"/>
                </a:lnSpc>
                <a:spcBef>
                  <a:spcPts val="800"/>
                </a:spcBef>
                <a:spcAft>
                  <a:spcPts val="0"/>
                </a:spcAft>
                <a:buNone/>
              </a:pPr>
              <a:r>
                <a:rPr lang="en-US" sz="2400">
                  <a:solidFill>
                    <a:schemeClr val="dk1"/>
                  </a:solidFill>
                  <a:latin typeface="Times New Roman"/>
                  <a:ea typeface="Times New Roman"/>
                  <a:cs typeface="Times New Roman"/>
                  <a:sym typeface="Times New Roman"/>
                </a:rPr>
                <a:t>c) 2</a:t>
              </a:r>
              <a:r>
                <a:rPr i="1" lang="en-US" sz="2400">
                  <a:solidFill>
                    <a:schemeClr val="dk1"/>
                  </a:solidFill>
                  <a:latin typeface="Times New Roman"/>
                  <a:ea typeface="Times New Roman"/>
                  <a:cs typeface="Times New Roman"/>
                  <a:sym typeface="Times New Roman"/>
                </a:rPr>
                <a:t>p</a:t>
              </a:r>
              <a:endParaRPr sz="2400">
                <a:solidFill>
                  <a:schemeClr val="dk1"/>
                </a:solidFill>
                <a:latin typeface="Times New Roman"/>
                <a:ea typeface="Times New Roman"/>
                <a:cs typeface="Times New Roman"/>
                <a:sym typeface="Times New Roman"/>
              </a:endParaRPr>
            </a:p>
          </p:txBody>
        </p:sp>
        <p:sp>
          <p:nvSpPr>
            <p:cNvPr id="283" name="Google Shape;283;p27"/>
            <p:cNvSpPr txBox="1"/>
            <p:nvPr/>
          </p:nvSpPr>
          <p:spPr>
            <a:xfrm>
              <a:off x="1408075" y="1552586"/>
              <a:ext cx="6147352" cy="1456424"/>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lang="en-US" sz="2400">
                  <a:solidFill>
                    <a:schemeClr val="dk1"/>
                  </a:solidFill>
                  <a:latin typeface="Times New Roman"/>
                  <a:ea typeface="Times New Roman"/>
                  <a:cs typeface="Times New Roman"/>
                  <a:sym typeface="Times New Roman"/>
                </a:rPr>
                <a:t>d) </a:t>
              </a:r>
              <a:r>
                <a:rPr i="1" lang="en-US" sz="2400">
                  <a:solidFill>
                    <a:schemeClr val="dk1"/>
                  </a:solidFill>
                  <a:latin typeface="Times New Roman"/>
                  <a:ea typeface="Times New Roman"/>
                  <a:cs typeface="Times New Roman"/>
                  <a:sym typeface="Times New Roman"/>
                </a:rPr>
                <a:t>p</a:t>
              </a:r>
              <a:r>
                <a:rPr lang="en-US" sz="2400">
                  <a:solidFill>
                    <a:schemeClr val="dk1"/>
                  </a:solidFill>
                  <a:latin typeface="Times New Roman"/>
                  <a:ea typeface="Times New Roman"/>
                  <a:cs typeface="Times New Roman"/>
                  <a:sym typeface="Times New Roman"/>
                </a:rPr>
                <a:t>(</a:t>
              </a:r>
              <a:r>
                <a:rPr i="1" lang="en-US" sz="2400">
                  <a:solidFill>
                    <a:schemeClr val="dk1"/>
                  </a:solidFill>
                  <a:latin typeface="Times New Roman"/>
                  <a:ea typeface="Times New Roman"/>
                  <a:cs typeface="Times New Roman"/>
                  <a:sym typeface="Times New Roman"/>
                </a:rPr>
                <a:t>p</a:t>
              </a:r>
              <a:r>
                <a:rPr lang="en-US" sz="2400">
                  <a:solidFill>
                    <a:schemeClr val="dk1"/>
                  </a:solidFill>
                  <a:latin typeface="Times New Roman"/>
                  <a:ea typeface="Times New Roman"/>
                  <a:cs typeface="Times New Roman"/>
                  <a:sym typeface="Times New Roman"/>
                </a:rPr>
                <a:t>+1)</a:t>
              </a:r>
              <a:endParaRPr/>
            </a:p>
            <a:p>
              <a:pPr indent="0" lvl="0" marL="0" marR="0" rtl="0" algn="l">
                <a:lnSpc>
                  <a:spcPct val="107000"/>
                </a:lnSpc>
                <a:spcBef>
                  <a:spcPts val="800"/>
                </a:spcBef>
                <a:spcAft>
                  <a:spcPts val="0"/>
                </a:spcAft>
                <a:buNone/>
              </a:pPr>
              <a:r>
                <a:rPr lang="en-US" sz="2400">
                  <a:solidFill>
                    <a:schemeClr val="dk1"/>
                  </a:solidFill>
                  <a:latin typeface="Times New Roman"/>
                  <a:ea typeface="Times New Roman"/>
                  <a:cs typeface="Times New Roman"/>
                  <a:sym typeface="Times New Roman"/>
                </a:rPr>
                <a:t>e) </a:t>
              </a:r>
              <a:r>
                <a:rPr i="1" lang="en-US" sz="2400">
                  <a:solidFill>
                    <a:schemeClr val="dk1"/>
                  </a:solidFill>
                  <a:latin typeface="Times New Roman"/>
                  <a:ea typeface="Times New Roman"/>
                  <a:cs typeface="Times New Roman"/>
                  <a:sym typeface="Times New Roman"/>
                </a:rPr>
                <a:t>p</a:t>
              </a:r>
              <a:r>
                <a:rPr lang="en-US" sz="2400">
                  <a:solidFill>
                    <a:schemeClr val="dk1"/>
                  </a:solidFill>
                  <a:latin typeface="Times New Roman"/>
                  <a:ea typeface="Times New Roman"/>
                  <a:cs typeface="Times New Roman"/>
                  <a:sym typeface="Times New Roman"/>
                </a:rPr>
                <a:t>(</a:t>
              </a:r>
              <a:r>
                <a:rPr i="1" lang="en-US" sz="2400">
                  <a:solidFill>
                    <a:schemeClr val="dk1"/>
                  </a:solidFill>
                  <a:latin typeface="Times New Roman"/>
                  <a:ea typeface="Times New Roman"/>
                  <a:cs typeface="Times New Roman"/>
                  <a:sym typeface="Times New Roman"/>
                </a:rPr>
                <a:t>p</a:t>
              </a:r>
              <a:r>
                <a:rPr lang="en-US" sz="2400">
                  <a:solidFill>
                    <a:schemeClr val="dk1"/>
                  </a:solidFill>
                  <a:latin typeface="Times New Roman"/>
                  <a:ea typeface="Times New Roman"/>
                  <a:cs typeface="Times New Roman"/>
                  <a:sym typeface="Times New Roman"/>
                </a:rPr>
                <a:t>+1)/2</a:t>
              </a:r>
              <a:endParaRPr/>
            </a:p>
            <a:p>
              <a:pPr indent="0" lvl="0" marL="0" marR="0" rtl="0" algn="l">
                <a:lnSpc>
                  <a:spcPct val="107000"/>
                </a:lnSpc>
                <a:spcBef>
                  <a:spcPts val="800"/>
                </a:spcBef>
                <a:spcAft>
                  <a:spcPts val="0"/>
                </a:spcAft>
                <a:buNone/>
              </a:pPr>
              <a:r>
                <a:rPr lang="en-US" sz="2400">
                  <a:solidFill>
                    <a:schemeClr val="dk1"/>
                  </a:solidFill>
                  <a:latin typeface="Times New Roman"/>
                  <a:ea typeface="Times New Roman"/>
                  <a:cs typeface="Times New Roman"/>
                  <a:sym typeface="Times New Roman"/>
                </a:rPr>
                <a:t>f) </a:t>
              </a:r>
              <a:r>
                <a:rPr i="1" lang="en-US" sz="2400">
                  <a:solidFill>
                    <a:schemeClr val="dk1"/>
                  </a:solidFill>
                  <a:latin typeface="Times New Roman"/>
                  <a:ea typeface="Times New Roman"/>
                  <a:cs typeface="Times New Roman"/>
                  <a:sym typeface="Times New Roman"/>
                </a:rPr>
                <a:t>p</a:t>
              </a:r>
              <a:r>
                <a:rPr lang="en-US" sz="2400">
                  <a:solidFill>
                    <a:schemeClr val="dk1"/>
                  </a:solidFill>
                  <a:latin typeface="Times New Roman"/>
                  <a:ea typeface="Times New Roman"/>
                  <a:cs typeface="Times New Roman"/>
                  <a:sym typeface="Times New Roman"/>
                </a:rPr>
                <a:t>(</a:t>
              </a:r>
              <a:r>
                <a:rPr i="1" lang="en-US" sz="2400">
                  <a:solidFill>
                    <a:schemeClr val="dk1"/>
                  </a:solidFill>
                  <a:latin typeface="Times New Roman"/>
                  <a:ea typeface="Times New Roman"/>
                  <a:cs typeface="Times New Roman"/>
                  <a:sym typeface="Times New Roman"/>
                </a:rPr>
                <a:t>p</a:t>
              </a:r>
              <a:r>
                <a:rPr lang="en-US" sz="2400">
                  <a:solidFill>
                    <a:schemeClr val="dk1"/>
                  </a:solidFill>
                  <a:latin typeface="Times New Roman"/>
                  <a:ea typeface="Times New Roman"/>
                  <a:cs typeface="Times New Roman"/>
                  <a:sym typeface="Times New Roman"/>
                </a:rPr>
                <a:t>+3)/2</a:t>
              </a:r>
              <a:endParaRPr/>
            </a:p>
          </p:txBody>
        </p:sp>
      </p:grpSp>
      <p:sp>
        <p:nvSpPr>
          <p:cNvPr id="284" name="Google Shape;284;p27"/>
          <p:cNvSpPr txBox="1"/>
          <p:nvPr/>
        </p:nvSpPr>
        <p:spPr>
          <a:xfrm>
            <a:off x="213126" y="3927169"/>
            <a:ext cx="10541014" cy="2092881"/>
          </a:xfrm>
          <a:prstGeom prst="rect">
            <a:avLst/>
          </a:prstGeom>
          <a:noFill/>
          <a:ln>
            <a:noFill/>
          </a:ln>
        </p:spPr>
        <p:txBody>
          <a:bodyPr anchorCtr="0" anchor="t" bIns="45700" lIns="91425" spcFirstLastPara="1" rIns="91425" wrap="square" tIns="45700">
            <a:spAutoFit/>
          </a:bodyPr>
          <a:lstStyle/>
          <a:p>
            <a:pPr indent="0" lvl="0" marL="457200" marR="0" rtl="0" algn="l">
              <a:spcBef>
                <a:spcPts val="0"/>
              </a:spcBef>
              <a:spcAft>
                <a:spcPts val="0"/>
              </a:spcAft>
              <a:buClr>
                <a:schemeClr val="dk1"/>
              </a:buClr>
              <a:buSzPts val="2200"/>
              <a:buFont typeface="Times New Roman"/>
              <a:buNone/>
            </a:pPr>
            <a:r>
              <a:rPr lang="en-US" sz="2200">
                <a:solidFill>
                  <a:schemeClr val="dk1"/>
                </a:solidFill>
                <a:latin typeface="Times New Roman"/>
                <a:ea typeface="Times New Roman"/>
                <a:cs typeface="Times New Roman"/>
                <a:sym typeface="Times New Roman"/>
              </a:rPr>
              <a:t>For the mean vector, there are p parameters to estimate, one for each dimension.</a:t>
            </a:r>
            <a:endParaRPr/>
          </a:p>
          <a:p>
            <a:pPr indent="457200" lvl="0" marL="0" marR="0" rtl="0" algn="l">
              <a:spcBef>
                <a:spcPts val="1200"/>
              </a:spcBef>
              <a:spcAft>
                <a:spcPts val="0"/>
              </a:spcAft>
              <a:buClr>
                <a:schemeClr val="dk1"/>
              </a:buClr>
              <a:buSzPts val="2200"/>
              <a:buFont typeface="Times New Roman"/>
              <a:buNone/>
            </a:pPr>
            <a:r>
              <a:rPr lang="en-US" sz="2200">
                <a:solidFill>
                  <a:schemeClr val="dk1"/>
                </a:solidFill>
                <a:latin typeface="Times New Roman"/>
                <a:ea typeface="Times New Roman"/>
                <a:cs typeface="Times New Roman"/>
                <a:sym typeface="Times New Roman"/>
              </a:rPr>
              <a:t>For the covariance matrix, it's a symmetric matrix of size p by p. Since it's symmetric, only the unique elements need to be specified. There are (p </a:t>
            </a:r>
            <a:r>
              <a:rPr lang="en-US" sz="2200">
                <a:solidFill>
                  <a:schemeClr val="dk1"/>
                </a:solidFill>
                <a:latin typeface="Cambria Math"/>
                <a:ea typeface="Cambria Math"/>
                <a:cs typeface="Cambria Math"/>
                <a:sym typeface="Cambria Math"/>
              </a:rPr>
              <a:t>×</a:t>
            </a:r>
            <a:r>
              <a:rPr lang="en-US" sz="2200">
                <a:solidFill>
                  <a:schemeClr val="dk1"/>
                </a:solidFill>
                <a:latin typeface="Times New Roman"/>
                <a:ea typeface="Times New Roman"/>
                <a:cs typeface="Times New Roman"/>
                <a:sym typeface="Times New Roman"/>
              </a:rPr>
              <a:t> (p + 1)) / 2 unique elements in a symmetric matrix.</a:t>
            </a:r>
            <a:endParaRPr/>
          </a:p>
          <a:p>
            <a:pPr indent="0" lvl="0" marL="0" marR="0" rtl="0" algn="l">
              <a:spcBef>
                <a:spcPts val="1200"/>
              </a:spcBef>
              <a:spcAft>
                <a:spcPts val="0"/>
              </a:spcAft>
              <a:buClr>
                <a:schemeClr val="dk1"/>
              </a:buClr>
              <a:buSzPts val="2200"/>
              <a:buFont typeface="Times New Roman"/>
              <a:buNone/>
            </a:pPr>
            <a:r>
              <a:rPr lang="en-US" sz="2200">
                <a:solidFill>
                  <a:schemeClr val="dk1"/>
                </a:solidFill>
                <a:latin typeface="Times New Roman"/>
                <a:ea typeface="Times New Roman"/>
                <a:cs typeface="Times New Roman"/>
                <a:sym typeface="Times New Roman"/>
              </a:rPr>
              <a:t>p + (p </a:t>
            </a:r>
            <a:r>
              <a:rPr lang="en-US" sz="2200">
                <a:solidFill>
                  <a:schemeClr val="dk1"/>
                </a:solidFill>
                <a:latin typeface="Cambria Math"/>
                <a:ea typeface="Cambria Math"/>
                <a:cs typeface="Cambria Math"/>
                <a:sym typeface="Cambria Math"/>
              </a:rPr>
              <a:t>×</a:t>
            </a:r>
            <a:r>
              <a:rPr lang="en-US" sz="2200">
                <a:solidFill>
                  <a:schemeClr val="dk1"/>
                </a:solidFill>
                <a:latin typeface="Times New Roman"/>
                <a:ea typeface="Times New Roman"/>
                <a:cs typeface="Times New Roman"/>
                <a:sym typeface="Times New Roman"/>
              </a:rPr>
              <a:t> (p+1) /2) =  (2p + (p </a:t>
            </a:r>
            <a:r>
              <a:rPr lang="en-US" sz="2200">
                <a:solidFill>
                  <a:schemeClr val="dk1"/>
                </a:solidFill>
                <a:latin typeface="Cambria Math"/>
                <a:ea typeface="Cambria Math"/>
                <a:cs typeface="Cambria Math"/>
                <a:sym typeface="Cambria Math"/>
              </a:rPr>
              <a:t>×</a:t>
            </a:r>
            <a:r>
              <a:rPr lang="en-US" sz="2200">
                <a:solidFill>
                  <a:schemeClr val="dk1"/>
                </a:solidFill>
                <a:latin typeface="Times New Roman"/>
                <a:ea typeface="Times New Roman"/>
                <a:cs typeface="Times New Roman"/>
                <a:sym typeface="Times New Roman"/>
              </a:rPr>
              <a:t> (p+1)) /2) = p (2+p+1) /2 =  p(p+3)/2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1000"/>
                                        <p:tgtEl>
                                          <p:spTgt spid="279"/>
                                        </p:tgtEl>
                                      </p:cBhvr>
                                    </p:animEffec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par>
                                <p:cTn fill="hold" nodeType="with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8"/>
          <p:cNvSpPr txBox="1"/>
          <p:nvPr/>
        </p:nvSpPr>
        <p:spPr>
          <a:xfrm>
            <a:off x="0" y="4673"/>
            <a:ext cx="2564090"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QUESTION 10</a:t>
            </a:r>
            <a:endParaRPr b="1" sz="2400">
              <a:solidFill>
                <a:schemeClr val="lt1"/>
              </a:solidFill>
              <a:latin typeface="Times New Roman"/>
              <a:ea typeface="Times New Roman"/>
              <a:cs typeface="Times New Roman"/>
              <a:sym typeface="Times New Roman"/>
            </a:endParaRPr>
          </a:p>
        </p:txBody>
      </p:sp>
      <p:sp>
        <p:nvSpPr>
          <p:cNvPr id="291" name="Google Shape;291;p28"/>
          <p:cNvSpPr txBox="1"/>
          <p:nvPr/>
        </p:nvSpPr>
        <p:spPr>
          <a:xfrm>
            <a:off x="144084" y="4122973"/>
            <a:ext cx="2564090" cy="461665"/>
          </a:xfrm>
          <a:prstGeom prst="rect">
            <a:avLst/>
          </a:prstGeom>
          <a:solidFill>
            <a:srgbClr val="2E75B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SOLUTION 10</a:t>
            </a:r>
            <a:endParaRPr b="1" sz="2400">
              <a:solidFill>
                <a:schemeClr val="lt1"/>
              </a:solidFill>
              <a:latin typeface="Times New Roman"/>
              <a:ea typeface="Times New Roman"/>
              <a:cs typeface="Times New Roman"/>
              <a:sym typeface="Times New Roman"/>
            </a:endParaRPr>
          </a:p>
        </p:txBody>
      </p:sp>
      <p:sp>
        <p:nvSpPr>
          <p:cNvPr id="292" name="Google Shape;292;p28"/>
          <p:cNvSpPr txBox="1"/>
          <p:nvPr/>
        </p:nvSpPr>
        <p:spPr>
          <a:xfrm>
            <a:off x="-1" y="6351787"/>
            <a:ext cx="3756991" cy="461665"/>
          </a:xfrm>
          <a:prstGeom prst="rect">
            <a:avLst/>
          </a:prstGeom>
          <a:solidFill>
            <a:srgbClr val="54813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CORRECT ANSWER 10</a:t>
            </a:r>
            <a:endParaRPr b="1" sz="2400">
              <a:solidFill>
                <a:schemeClr val="lt1"/>
              </a:solidFill>
              <a:latin typeface="Times New Roman"/>
              <a:ea typeface="Times New Roman"/>
              <a:cs typeface="Times New Roman"/>
              <a:sym typeface="Times New Roman"/>
            </a:endParaRPr>
          </a:p>
        </p:txBody>
      </p:sp>
      <p:sp>
        <p:nvSpPr>
          <p:cNvPr id="293" name="Google Shape;293;p28"/>
          <p:cNvSpPr txBox="1"/>
          <p:nvPr/>
        </p:nvSpPr>
        <p:spPr>
          <a:xfrm>
            <a:off x="4401442" y="6362408"/>
            <a:ext cx="975628" cy="461665"/>
          </a:xfrm>
          <a:prstGeom prst="rect">
            <a:avLst/>
          </a:prstGeom>
          <a:solidFill>
            <a:schemeClr val="accent6"/>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c)</a:t>
            </a:r>
            <a:endParaRPr b="1" sz="2400">
              <a:solidFill>
                <a:schemeClr val="lt1"/>
              </a:solidFill>
              <a:latin typeface="Times New Roman"/>
              <a:ea typeface="Times New Roman"/>
              <a:cs typeface="Times New Roman"/>
              <a:sym typeface="Times New Roman"/>
            </a:endParaRPr>
          </a:p>
        </p:txBody>
      </p:sp>
      <p:cxnSp>
        <p:nvCxnSpPr>
          <p:cNvPr id="294" name="Google Shape;294;p28"/>
          <p:cNvCxnSpPr/>
          <p:nvPr/>
        </p:nvCxnSpPr>
        <p:spPr>
          <a:xfrm>
            <a:off x="3952723" y="6593240"/>
            <a:ext cx="292231" cy="0"/>
          </a:xfrm>
          <a:prstGeom prst="straightConnector1">
            <a:avLst/>
          </a:prstGeom>
          <a:noFill/>
          <a:ln cap="flat" cmpd="sng" w="19050">
            <a:solidFill>
              <a:schemeClr val="accent6"/>
            </a:solidFill>
            <a:prstDash val="solid"/>
            <a:miter lim="800000"/>
            <a:headEnd len="sm" w="sm" type="none"/>
            <a:tailEnd len="med" w="med" type="triangle"/>
          </a:ln>
        </p:spPr>
      </p:cxnSp>
      <p:sp>
        <p:nvSpPr>
          <p:cNvPr id="295" name="Google Shape;295;p28"/>
          <p:cNvSpPr/>
          <p:nvPr/>
        </p:nvSpPr>
        <p:spPr>
          <a:xfrm>
            <a:off x="39277" y="628389"/>
            <a:ext cx="5337794" cy="3046988"/>
          </a:xfrm>
          <a:prstGeom prst="rect">
            <a:avLst/>
          </a:prstGeom>
          <a:noFill/>
          <a:ln>
            <a:noFill/>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chemeClr val="dk1"/>
              </a:buClr>
              <a:buSzPts val="2400"/>
              <a:buFont typeface="Times New Roman"/>
              <a:buNone/>
            </a:pPr>
            <a:r>
              <a:rPr b="0" i="0" lang="en-US" sz="2400" u="none" cap="none" strike="noStrike">
                <a:solidFill>
                  <a:schemeClr val="dk1"/>
                </a:solidFill>
                <a:latin typeface="Times New Roman"/>
                <a:ea typeface="Times New Roman"/>
                <a:cs typeface="Times New Roman"/>
                <a:sym typeface="Times New Roman"/>
              </a:rPr>
              <a:t>In each of the options the diagram contains a log likelihood function for a particular problem as well as an initial value of the parameter used in the execution of the EM algorithm. In which of the given scenarios will the EM algorithm be able to achieve the global maximum? </a:t>
            </a:r>
            <a:endParaRPr/>
          </a:p>
        </p:txBody>
      </p:sp>
      <p:grpSp>
        <p:nvGrpSpPr>
          <p:cNvPr id="296" name="Google Shape;296;p28"/>
          <p:cNvGrpSpPr/>
          <p:nvPr/>
        </p:nvGrpSpPr>
        <p:grpSpPr>
          <a:xfrm>
            <a:off x="5377070" y="391434"/>
            <a:ext cx="6630803" cy="3731539"/>
            <a:chOff x="3952723" y="1436810"/>
            <a:chExt cx="8035272" cy="4374942"/>
          </a:xfrm>
        </p:grpSpPr>
        <p:pic>
          <p:nvPicPr>
            <p:cNvPr id="297" name="Google Shape;297;p28"/>
            <p:cNvPicPr preferRelativeResize="0"/>
            <p:nvPr/>
          </p:nvPicPr>
          <p:blipFill rotWithShape="1">
            <a:blip r:embed="rId3">
              <a:alphaModFix/>
            </a:blip>
            <a:srcRect b="0" l="0" r="0" t="0"/>
            <a:stretch/>
          </p:blipFill>
          <p:spPr>
            <a:xfrm>
              <a:off x="3952723" y="1436810"/>
              <a:ext cx="8035272" cy="4054699"/>
            </a:xfrm>
            <a:prstGeom prst="rect">
              <a:avLst/>
            </a:prstGeom>
            <a:noFill/>
            <a:ln>
              <a:noFill/>
            </a:ln>
          </p:spPr>
        </p:pic>
        <p:sp>
          <p:nvSpPr>
            <p:cNvPr id="298" name="Google Shape;298;p28"/>
            <p:cNvSpPr txBox="1"/>
            <p:nvPr/>
          </p:nvSpPr>
          <p:spPr>
            <a:xfrm>
              <a:off x="5819230" y="3244334"/>
              <a:ext cx="553540" cy="369332"/>
            </a:xfrm>
            <a:prstGeom prst="rect">
              <a:avLst/>
            </a:prstGeom>
            <a:solidFill>
              <a:srgbClr val="FFFFFF"/>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chemeClr val="dk1"/>
                  </a:solidFill>
                  <a:latin typeface="Times New Roman"/>
                  <a:ea typeface="Times New Roman"/>
                  <a:cs typeface="Times New Roman"/>
                  <a:sym typeface="Times New Roman"/>
                </a:rPr>
                <a:t>(a) </a:t>
              </a:r>
              <a:endParaRPr sz="1800">
                <a:solidFill>
                  <a:schemeClr val="dk1"/>
                </a:solidFill>
                <a:latin typeface="Calibri"/>
                <a:ea typeface="Calibri"/>
                <a:cs typeface="Calibri"/>
                <a:sym typeface="Calibri"/>
              </a:endParaRPr>
            </a:p>
          </p:txBody>
        </p:sp>
        <p:sp>
          <p:nvSpPr>
            <p:cNvPr id="299" name="Google Shape;299;p28"/>
            <p:cNvSpPr txBox="1"/>
            <p:nvPr/>
          </p:nvSpPr>
          <p:spPr>
            <a:xfrm>
              <a:off x="10721450" y="3185528"/>
              <a:ext cx="553540" cy="369332"/>
            </a:xfrm>
            <a:prstGeom prst="rect">
              <a:avLst/>
            </a:prstGeom>
            <a:solidFill>
              <a:srgbClr val="FFFFFF"/>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chemeClr val="dk1"/>
                  </a:solidFill>
                  <a:latin typeface="Times New Roman"/>
                  <a:ea typeface="Times New Roman"/>
                  <a:cs typeface="Times New Roman"/>
                  <a:sym typeface="Times New Roman"/>
                </a:rPr>
                <a:t>(b) </a:t>
              </a:r>
              <a:endParaRPr sz="1800">
                <a:solidFill>
                  <a:schemeClr val="dk1"/>
                </a:solidFill>
                <a:latin typeface="Calibri"/>
                <a:ea typeface="Calibri"/>
                <a:cs typeface="Calibri"/>
                <a:sym typeface="Calibri"/>
              </a:endParaRPr>
            </a:p>
          </p:txBody>
        </p:sp>
        <p:sp>
          <p:nvSpPr>
            <p:cNvPr id="300" name="Google Shape;300;p28"/>
            <p:cNvSpPr txBox="1"/>
            <p:nvPr/>
          </p:nvSpPr>
          <p:spPr>
            <a:xfrm>
              <a:off x="5819230" y="5421190"/>
              <a:ext cx="553540" cy="369332"/>
            </a:xfrm>
            <a:prstGeom prst="rect">
              <a:avLst/>
            </a:prstGeom>
            <a:solidFill>
              <a:srgbClr val="FFFFFF"/>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chemeClr val="dk1"/>
                  </a:solidFill>
                  <a:latin typeface="Times New Roman"/>
                  <a:ea typeface="Times New Roman"/>
                  <a:cs typeface="Times New Roman"/>
                  <a:sym typeface="Times New Roman"/>
                </a:rPr>
                <a:t>(</a:t>
              </a:r>
              <a:r>
                <a:rPr lang="en-US" sz="1800">
                  <a:solidFill>
                    <a:schemeClr val="dk1"/>
                  </a:solidFill>
                  <a:latin typeface="Times New Roman"/>
                  <a:ea typeface="Times New Roman"/>
                  <a:cs typeface="Times New Roman"/>
                  <a:sym typeface="Times New Roman"/>
                </a:rPr>
                <a:t>c</a:t>
              </a:r>
              <a:r>
                <a:rPr b="0" i="0" lang="en-US" sz="1800" u="none" cap="none" strike="noStrike">
                  <a:solidFill>
                    <a:schemeClr val="dk1"/>
                  </a:solidFill>
                  <a:latin typeface="Times New Roman"/>
                  <a:ea typeface="Times New Roman"/>
                  <a:cs typeface="Times New Roman"/>
                  <a:sym typeface="Times New Roman"/>
                </a:rPr>
                <a:t>) </a:t>
              </a:r>
              <a:endParaRPr sz="1800">
                <a:solidFill>
                  <a:schemeClr val="dk1"/>
                </a:solidFill>
                <a:latin typeface="Calibri"/>
                <a:ea typeface="Calibri"/>
                <a:cs typeface="Calibri"/>
                <a:sym typeface="Calibri"/>
              </a:endParaRPr>
            </a:p>
          </p:txBody>
        </p:sp>
        <p:sp>
          <p:nvSpPr>
            <p:cNvPr id="301" name="Google Shape;301;p28"/>
            <p:cNvSpPr txBox="1"/>
            <p:nvPr/>
          </p:nvSpPr>
          <p:spPr>
            <a:xfrm>
              <a:off x="10721450" y="5442420"/>
              <a:ext cx="553540" cy="369332"/>
            </a:xfrm>
            <a:prstGeom prst="rect">
              <a:avLst/>
            </a:prstGeom>
            <a:solidFill>
              <a:srgbClr val="FFFFFF"/>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chemeClr val="dk1"/>
                  </a:solidFill>
                  <a:latin typeface="Times New Roman"/>
                  <a:ea typeface="Times New Roman"/>
                  <a:cs typeface="Times New Roman"/>
                  <a:sym typeface="Times New Roman"/>
                </a:rPr>
                <a:t>(d) </a:t>
              </a:r>
              <a:endParaRPr sz="1800">
                <a:solidFill>
                  <a:schemeClr val="dk1"/>
                </a:solidFill>
                <a:latin typeface="Calibri"/>
                <a:ea typeface="Calibri"/>
                <a:cs typeface="Calibri"/>
                <a:sym typeface="Calibri"/>
              </a:endParaRPr>
            </a:p>
          </p:txBody>
        </p:sp>
      </p:grpSp>
      <p:sp>
        <p:nvSpPr>
          <p:cNvPr id="302" name="Google Shape;302;p28"/>
          <p:cNvSpPr txBox="1"/>
          <p:nvPr/>
        </p:nvSpPr>
        <p:spPr>
          <a:xfrm>
            <a:off x="300658" y="4732722"/>
            <a:ext cx="10165245" cy="830997"/>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chemeClr val="dk1"/>
              </a:buClr>
              <a:buSzPts val="2400"/>
              <a:buFont typeface="Times New Roman"/>
              <a:buNone/>
            </a:pPr>
            <a:r>
              <a:rPr b="0" i="0" lang="en-US" sz="2400" u="none" cap="none" strike="noStrike">
                <a:solidFill>
                  <a:schemeClr val="dk1"/>
                </a:solidFill>
                <a:latin typeface="Times New Roman"/>
                <a:ea typeface="Times New Roman"/>
                <a:cs typeface="Times New Roman"/>
                <a:sym typeface="Times New Roman"/>
              </a:rPr>
              <a:t>In option (a), (b) and (d) the EM will struck in local maxima. Hence (c) is th</a:t>
            </a:r>
            <a:r>
              <a:rPr lang="en-US" sz="2400">
                <a:solidFill>
                  <a:schemeClr val="dk1"/>
                </a:solidFill>
                <a:latin typeface="Times New Roman"/>
                <a:ea typeface="Times New Roman"/>
                <a:cs typeface="Times New Roman"/>
                <a:sym typeface="Times New Roman"/>
              </a:rPr>
              <a:t>e correct answer</a:t>
            </a:r>
            <a:endParaRPr b="0" i="0" sz="2400" u="none" cap="none" strike="noStrike">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gtEl>
                                        <p:attrNameLst>
                                          <p:attrName>style.visibility</p:attrName>
                                        </p:attrNameLst>
                                      </p:cBhvr>
                                      <p:to>
                                        <p:strVal val="visible"/>
                                      </p:to>
                                    </p:set>
                                    <p:animEffect filter="fade" transition="in">
                                      <p:cBhvr>
                                        <p:cTn dur="1000"/>
                                        <p:tgtEl>
                                          <p:spTgt spid="3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par>
                                <p:cTn fill="hold" nodeType="with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par>
                                <p:cTn fill="hold" nodeType="with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0"/>
                                        <p:tgtEl>
                                          <p:spTgt spid="2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descr="\mu      " id="98" name="Google Shape;98;p14"/>
          <p:cNvSpPr/>
          <p:nvPr/>
        </p:nvSpPr>
        <p:spPr>
          <a:xfrm>
            <a:off x="1026160" y="3178175"/>
            <a:ext cx="152400" cy="171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descr="\sigma^2 " id="99" name="Google Shape;99;p14"/>
          <p:cNvSpPr/>
          <p:nvPr/>
        </p:nvSpPr>
        <p:spPr>
          <a:xfrm>
            <a:off x="1835785" y="3178175"/>
            <a:ext cx="247650" cy="2190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descr="G(X|\mu, \Sigma)= \frac{1}{\sqrt{(2\pi)|\boldsymbol\Sigma|}} \exp\left(-\frac{1}{2}({X}-{\mu})^T{\boldsymbol\Sigma}^{-1}({X}-{\mu}) \right)" id="100" name="Google Shape;100;p14"/>
          <p:cNvSpPr/>
          <p:nvPr/>
        </p:nvSpPr>
        <p:spPr>
          <a:xfrm>
            <a:off x="340360" y="3451225"/>
            <a:ext cx="5753100" cy="4286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descr="$\mu$  " id="101" name="Google Shape;101;p14"/>
          <p:cNvSpPr/>
          <p:nvPr/>
        </p:nvSpPr>
        <p:spPr>
          <a:xfrm>
            <a:off x="899160" y="3863975"/>
            <a:ext cx="152400" cy="171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descr="$\Sigma$  " id="102" name="Google Shape;102;p14"/>
          <p:cNvSpPr/>
          <p:nvPr/>
        </p:nvSpPr>
        <p:spPr>
          <a:xfrm>
            <a:off x="8046085" y="3863975"/>
            <a:ext cx="161925" cy="171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03" name="Google Shape;103;p14"/>
          <p:cNvPicPr preferRelativeResize="0"/>
          <p:nvPr/>
        </p:nvPicPr>
        <p:blipFill rotWithShape="1">
          <a:blip r:embed="rId3">
            <a:alphaModFix/>
          </a:blip>
          <a:srcRect b="0" l="0" r="0" t="0"/>
          <a:stretch/>
        </p:blipFill>
        <p:spPr>
          <a:xfrm>
            <a:off x="3791639" y="1837343"/>
            <a:ext cx="2577523" cy="1642854"/>
          </a:xfrm>
          <a:prstGeom prst="rect">
            <a:avLst/>
          </a:prstGeom>
          <a:noFill/>
          <a:ln>
            <a:noFill/>
          </a:ln>
        </p:spPr>
      </p:pic>
      <p:pic>
        <p:nvPicPr>
          <p:cNvPr id="104" name="Google Shape;104;p14"/>
          <p:cNvPicPr preferRelativeResize="0"/>
          <p:nvPr/>
        </p:nvPicPr>
        <p:blipFill rotWithShape="1">
          <a:blip r:embed="rId4">
            <a:alphaModFix/>
          </a:blip>
          <a:srcRect b="0" l="0" r="0" t="0"/>
          <a:stretch/>
        </p:blipFill>
        <p:spPr>
          <a:xfrm>
            <a:off x="127581" y="1921040"/>
            <a:ext cx="3092696" cy="1501849"/>
          </a:xfrm>
          <a:prstGeom prst="rect">
            <a:avLst/>
          </a:prstGeom>
          <a:noFill/>
          <a:ln>
            <a:noFill/>
          </a:ln>
        </p:spPr>
      </p:pic>
      <p:pic>
        <p:nvPicPr>
          <p:cNvPr id="105" name="Google Shape;105;p14"/>
          <p:cNvPicPr preferRelativeResize="0"/>
          <p:nvPr/>
        </p:nvPicPr>
        <p:blipFill rotWithShape="1">
          <a:blip r:embed="rId5">
            <a:alphaModFix/>
          </a:blip>
          <a:srcRect b="0" l="0" r="0" t="0"/>
          <a:stretch/>
        </p:blipFill>
        <p:spPr>
          <a:xfrm>
            <a:off x="7542274" y="1880214"/>
            <a:ext cx="2963534" cy="1445230"/>
          </a:xfrm>
          <a:prstGeom prst="rect">
            <a:avLst/>
          </a:prstGeom>
          <a:noFill/>
          <a:ln>
            <a:noFill/>
          </a:ln>
        </p:spPr>
      </p:pic>
      <p:sp>
        <p:nvSpPr>
          <p:cNvPr id="106" name="Google Shape;106;p14"/>
          <p:cNvSpPr txBox="1"/>
          <p:nvPr/>
        </p:nvSpPr>
        <p:spPr>
          <a:xfrm>
            <a:off x="0" y="509283"/>
            <a:ext cx="12145673" cy="769441"/>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200">
                <a:solidFill>
                  <a:schemeClr val="dk1"/>
                </a:solidFill>
                <a:latin typeface="Times New Roman"/>
                <a:ea typeface="Times New Roman"/>
                <a:cs typeface="Times New Roman"/>
                <a:sym typeface="Times New Roman"/>
              </a:rPr>
              <a:t>In probability theory, a normal distribution or Gaussian distribution is a type of continuous probability distribution for a real-valued random variable.</a:t>
            </a:r>
            <a:endParaRPr sz="2200">
              <a:solidFill>
                <a:schemeClr val="dk1"/>
              </a:solidFill>
              <a:latin typeface="Times New Roman"/>
              <a:ea typeface="Times New Roman"/>
              <a:cs typeface="Times New Roman"/>
              <a:sym typeface="Times New Roman"/>
            </a:endParaRPr>
          </a:p>
        </p:txBody>
      </p:sp>
      <p:sp>
        <p:nvSpPr>
          <p:cNvPr id="107" name="Google Shape;107;p14"/>
          <p:cNvSpPr txBox="1"/>
          <p:nvPr/>
        </p:nvSpPr>
        <p:spPr>
          <a:xfrm>
            <a:off x="0" y="1386941"/>
            <a:ext cx="5475903" cy="461665"/>
          </a:xfrm>
          <a:prstGeom prst="rect">
            <a:avLst/>
          </a:prstGeom>
          <a:solidFill>
            <a:srgbClr val="B20679"/>
          </a:solidFill>
          <a:ln>
            <a:noFill/>
          </a:ln>
        </p:spPr>
        <p:txBody>
          <a:bodyPr anchorCtr="0" anchor="t" bIns="45700" lIns="91425" spcFirstLastPara="1" rIns="91425" wrap="square" tIns="45700">
            <a:spAutoFit/>
          </a:bodyPr>
          <a:lstStyle/>
          <a:p>
            <a:pPr indent="0" lvl="1" marL="457200" marR="0" rtl="0" algn="just">
              <a:spcBef>
                <a:spcPts val="0"/>
              </a:spcBef>
              <a:spcAft>
                <a:spcPts val="0"/>
              </a:spcAft>
              <a:buNone/>
            </a:pPr>
            <a:r>
              <a:rPr b="1" i="0" lang="en-US" sz="2400" u="none" cap="none" strike="noStrike">
                <a:solidFill>
                  <a:schemeClr val="lt1"/>
                </a:solidFill>
                <a:latin typeface="Times New Roman"/>
                <a:ea typeface="Times New Roman"/>
                <a:cs typeface="Times New Roman"/>
                <a:sym typeface="Times New Roman"/>
              </a:rPr>
              <a:t>Example of a Gaussian Distribution</a:t>
            </a:r>
            <a:endParaRPr/>
          </a:p>
        </p:txBody>
      </p:sp>
      <p:grpSp>
        <p:nvGrpSpPr>
          <p:cNvPr id="108" name="Google Shape;108;p14"/>
          <p:cNvGrpSpPr/>
          <p:nvPr/>
        </p:nvGrpSpPr>
        <p:grpSpPr>
          <a:xfrm>
            <a:off x="127581" y="4994647"/>
            <a:ext cx="12018092" cy="1800493"/>
            <a:chOff x="127581" y="4994647"/>
            <a:chExt cx="12018092" cy="1800493"/>
          </a:xfrm>
        </p:grpSpPr>
        <p:sp>
          <p:nvSpPr>
            <p:cNvPr id="109" name="Google Shape;109;p14"/>
            <p:cNvSpPr/>
            <p:nvPr/>
          </p:nvSpPr>
          <p:spPr>
            <a:xfrm>
              <a:off x="127581" y="4994647"/>
              <a:ext cx="12018092" cy="1800493"/>
            </a:xfrm>
            <a:prstGeom prst="rect">
              <a:avLst/>
            </a:prstGeom>
            <a:noFill/>
            <a:ln>
              <a:noFill/>
            </a:ln>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2200"/>
                <a:buFont typeface="Noto Sans Symbols"/>
                <a:buChar char="▪"/>
              </a:pPr>
              <a:r>
                <a:rPr lang="en-US" sz="2200">
                  <a:solidFill>
                    <a:schemeClr val="dk1"/>
                  </a:solidFill>
                  <a:latin typeface="Times New Roman"/>
                  <a:ea typeface="Times New Roman"/>
                  <a:cs typeface="Times New Roman"/>
                  <a:sym typeface="Times New Roman"/>
                </a:rPr>
                <a:t>For Multivariate ( let us say d-variate) Gaussian Distribution, the probability density function is given by </a:t>
              </a:r>
              <a:endParaRPr/>
            </a:p>
            <a:p>
              <a:pPr indent="0" lvl="0" marL="0" marR="0" rtl="0" algn="l">
                <a:lnSpc>
                  <a:spcPct val="100000"/>
                </a:lnSpc>
                <a:spcBef>
                  <a:spcPts val="0"/>
                </a:spcBef>
                <a:spcAft>
                  <a:spcPts val="0"/>
                </a:spcAft>
                <a:buClr>
                  <a:schemeClr val="dk1"/>
                </a:buClr>
                <a:buSzPts val="2200"/>
                <a:buFont typeface="Calibri"/>
                <a:buNone/>
              </a:pPr>
              <a:r>
                <a:t/>
              </a:r>
              <a:endParaRPr sz="22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a:t>
              </a:r>
              <a:r>
                <a:rPr b="0" i="0" lang="en-US" sz="27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800"/>
                <a:buFont typeface="Cambria Math"/>
                <a:buNone/>
              </a:pPr>
              <a:r>
                <a:rPr lang="en-US" sz="1800">
                  <a:solidFill>
                    <a:schemeClr val="dk1"/>
                  </a:solidFill>
                  <a:latin typeface="Cambria Math"/>
                  <a:ea typeface="Cambria Math"/>
                  <a:cs typeface="Cambria Math"/>
                  <a:sym typeface="Cambria Math"/>
                </a:rPr>
                <a:t>Here  μ  is a d dimensional vector denoting the mean of the distribution and Ʃ  is the d X d covariance matrix.</a:t>
              </a:r>
              <a:endParaRPr/>
            </a:p>
          </p:txBody>
        </p:sp>
        <p:pic>
          <p:nvPicPr>
            <p:cNvPr id="110" name="Google Shape;110;p14"/>
            <p:cNvPicPr preferRelativeResize="0"/>
            <p:nvPr/>
          </p:nvPicPr>
          <p:blipFill rotWithShape="1">
            <a:blip r:embed="rId6">
              <a:alphaModFix/>
            </a:blip>
            <a:srcRect b="0" l="0" r="0" t="0"/>
            <a:stretch/>
          </p:blipFill>
          <p:spPr>
            <a:xfrm>
              <a:off x="991826" y="5836863"/>
              <a:ext cx="7135221" cy="495369"/>
            </a:xfrm>
            <a:prstGeom prst="rect">
              <a:avLst/>
            </a:prstGeom>
            <a:noFill/>
            <a:ln>
              <a:noFill/>
            </a:ln>
          </p:spPr>
        </p:pic>
      </p:grpSp>
      <p:grpSp>
        <p:nvGrpSpPr>
          <p:cNvPr id="111" name="Google Shape;111;p14"/>
          <p:cNvGrpSpPr/>
          <p:nvPr/>
        </p:nvGrpSpPr>
        <p:grpSpPr>
          <a:xfrm>
            <a:off x="127581" y="3731106"/>
            <a:ext cx="10791466" cy="1307053"/>
            <a:chOff x="127581" y="3731106"/>
            <a:chExt cx="10791466" cy="1307053"/>
          </a:xfrm>
        </p:grpSpPr>
        <p:grpSp>
          <p:nvGrpSpPr>
            <p:cNvPr id="112" name="Google Shape;112;p14"/>
            <p:cNvGrpSpPr/>
            <p:nvPr/>
          </p:nvGrpSpPr>
          <p:grpSpPr>
            <a:xfrm>
              <a:off x="127581" y="3731106"/>
              <a:ext cx="10791466" cy="1307053"/>
              <a:chOff x="45789" y="1447004"/>
              <a:chExt cx="8869611" cy="1307053"/>
            </a:xfrm>
          </p:grpSpPr>
          <p:sp>
            <p:nvSpPr>
              <p:cNvPr id="113" name="Google Shape;113;p14"/>
              <p:cNvSpPr txBox="1"/>
              <p:nvPr/>
            </p:nvSpPr>
            <p:spPr>
              <a:xfrm>
                <a:off x="46327" y="1447004"/>
                <a:ext cx="8869073" cy="769441"/>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200"/>
                  <a:buFont typeface="Noto Sans Symbols"/>
                  <a:buChar char="▪"/>
                </a:pPr>
                <a:r>
                  <a:rPr lang="en-US" sz="2200">
                    <a:solidFill>
                      <a:schemeClr val="dk1"/>
                    </a:solidFill>
                    <a:latin typeface="Times New Roman"/>
                    <a:ea typeface="Times New Roman"/>
                    <a:cs typeface="Times New Roman"/>
                    <a:sym typeface="Times New Roman"/>
                  </a:rPr>
                  <a:t>In one dimension the probability density function of a Gaussian Distribution is given by</a:t>
                </a:r>
                <a:endParaRPr sz="2200">
                  <a:solidFill>
                    <a:schemeClr val="dk1"/>
                  </a:solidFill>
                  <a:latin typeface="Times New Roman"/>
                  <a:ea typeface="Times New Roman"/>
                  <a:cs typeface="Times New Roman"/>
                  <a:sym typeface="Times New Roman"/>
                </a:endParaRPr>
              </a:p>
            </p:txBody>
          </p:sp>
          <p:sp>
            <p:nvSpPr>
              <p:cNvPr id="114" name="Google Shape;114;p14"/>
              <p:cNvSpPr txBox="1"/>
              <p:nvPr/>
            </p:nvSpPr>
            <p:spPr>
              <a:xfrm>
                <a:off x="45789" y="2384725"/>
                <a:ext cx="8472046" cy="369332"/>
              </a:xfrm>
              <a:prstGeom prst="rect">
                <a:avLst/>
              </a:prstGeom>
              <a:blipFill rotWithShape="1">
                <a:blip r:embed="rId7">
                  <a:alphaModFix/>
                </a:blip>
                <a:stretch>
                  <a:fillRect b="-24996" l="-531" r="0" t="-11665"/>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grpSp>
        <p:pic>
          <p:nvPicPr>
            <p:cNvPr id="115" name="Google Shape;115;p14"/>
            <p:cNvPicPr preferRelativeResize="0"/>
            <p:nvPr/>
          </p:nvPicPr>
          <p:blipFill rotWithShape="1">
            <a:blip r:embed="rId8">
              <a:alphaModFix/>
            </a:blip>
            <a:srcRect b="0" l="0" r="0" t="0"/>
            <a:stretch/>
          </p:blipFill>
          <p:spPr>
            <a:xfrm>
              <a:off x="3110704" y="4109141"/>
              <a:ext cx="3150948" cy="616490"/>
            </a:xfrm>
            <a:prstGeom prst="rect">
              <a:avLst/>
            </a:prstGeom>
            <a:noFill/>
            <a:ln>
              <a:noFill/>
            </a:ln>
          </p:spPr>
        </p:pic>
      </p:grpSp>
      <p:sp>
        <p:nvSpPr>
          <p:cNvPr id="116" name="Google Shape;116;p14"/>
          <p:cNvSpPr txBox="1"/>
          <p:nvPr/>
        </p:nvSpPr>
        <p:spPr>
          <a:xfrm>
            <a:off x="33391" y="45048"/>
            <a:ext cx="3306157"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Gaussian Distribution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16"/>
                                        </p:tgtEl>
                                        <p:attrNameLst>
                                          <p:attrName>style.visibility</p:attrName>
                                        </p:attrNameLst>
                                      </p:cBhvr>
                                      <p:to>
                                        <p:strVal val="visible"/>
                                      </p:to>
                                    </p:set>
                                    <p:anim calcmode="lin" valueType="num">
                                      <p:cBhvr additive="base">
                                        <p:cTn dur="500"/>
                                        <p:tgtEl>
                                          <p:spTgt spid="11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7"/>
                                        </p:tgtEl>
                                        <p:attrNameLst>
                                          <p:attrName>style.visibility</p:attrName>
                                        </p:attrNameLst>
                                      </p:cBhvr>
                                      <p:to>
                                        <p:strVal val="visible"/>
                                      </p:to>
                                    </p:set>
                                    <p:anim calcmode="lin" valueType="num">
                                      <p:cBhvr additive="base">
                                        <p:cTn dur="500"/>
                                        <p:tgtEl>
                                          <p:spTgt spid="10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5"/>
          <p:cNvSpPr txBox="1"/>
          <p:nvPr/>
        </p:nvSpPr>
        <p:spPr>
          <a:xfrm>
            <a:off x="14593" y="549784"/>
            <a:ext cx="11492522" cy="1015663"/>
          </a:xfrm>
          <a:prstGeom prst="rect">
            <a:avLst/>
          </a:prstGeom>
          <a:noFill/>
          <a:ln>
            <a:noFill/>
          </a:ln>
        </p:spPr>
        <p:txBody>
          <a:bodyPr anchorCtr="0" anchor="t" bIns="45700" lIns="91425" spcFirstLastPara="1" rIns="91425" wrap="square" tIns="45700">
            <a:spAutoFit/>
          </a:bodyPr>
          <a:lstStyle/>
          <a:p>
            <a:pPr indent="-285750" lvl="0" marL="285750" marR="0" rtl="0" algn="just">
              <a:spcBef>
                <a:spcPts val="0"/>
              </a:spcBef>
              <a:spcAft>
                <a:spcPts val="0"/>
              </a:spcAft>
              <a:buClr>
                <a:schemeClr val="dk1"/>
              </a:buClr>
              <a:buSzPts val="2000"/>
              <a:buFont typeface="Noto Sans Symbols"/>
              <a:buChar char="⮚"/>
            </a:pPr>
            <a:r>
              <a:rPr lang="en-US" sz="2000">
                <a:solidFill>
                  <a:schemeClr val="dk1"/>
                </a:solidFill>
                <a:latin typeface="Times New Roman"/>
                <a:ea typeface="Times New Roman"/>
                <a:cs typeface="Times New Roman"/>
                <a:sym typeface="Times New Roman"/>
              </a:rPr>
              <a:t>In real life, many datasets can be modeled by Gaussian Distribution. </a:t>
            </a:r>
            <a:endParaRPr/>
          </a:p>
          <a:p>
            <a:pPr indent="0" lvl="0" marL="0" marR="0" rtl="0" algn="just">
              <a:spcBef>
                <a:spcPts val="0"/>
              </a:spcBef>
              <a:spcAft>
                <a:spcPts val="0"/>
              </a:spcAft>
              <a:buNone/>
            </a:pPr>
            <a:r>
              <a:rPr lang="en-US" sz="2000">
                <a:solidFill>
                  <a:schemeClr val="dk1"/>
                </a:solidFill>
                <a:latin typeface="Times New Roman"/>
                <a:ea typeface="Times New Roman"/>
                <a:cs typeface="Times New Roman"/>
                <a:sym typeface="Times New Roman"/>
              </a:rPr>
              <a:t>The Gaussian Mixture Model intuitively assumes that clusters originate from different Gaussian distributions, modeling the dataset as a mixture of these distributions—this forms the core concept of the model.</a:t>
            </a:r>
            <a:endParaRPr sz="2000">
              <a:solidFill>
                <a:schemeClr val="dk1"/>
              </a:solidFill>
              <a:latin typeface="Times New Roman"/>
              <a:ea typeface="Times New Roman"/>
              <a:cs typeface="Times New Roman"/>
              <a:sym typeface="Times New Roman"/>
            </a:endParaRPr>
          </a:p>
        </p:txBody>
      </p:sp>
      <p:grpSp>
        <p:nvGrpSpPr>
          <p:cNvPr id="122" name="Google Shape;122;p15"/>
          <p:cNvGrpSpPr/>
          <p:nvPr/>
        </p:nvGrpSpPr>
        <p:grpSpPr>
          <a:xfrm>
            <a:off x="14593" y="1815401"/>
            <a:ext cx="10843591" cy="1097953"/>
            <a:chOff x="0" y="1605205"/>
            <a:chExt cx="10843591" cy="1097953"/>
          </a:xfrm>
        </p:grpSpPr>
        <p:sp>
          <p:nvSpPr>
            <p:cNvPr id="123" name="Google Shape;123;p15"/>
            <p:cNvSpPr txBox="1"/>
            <p:nvPr/>
          </p:nvSpPr>
          <p:spPr>
            <a:xfrm>
              <a:off x="0" y="1605205"/>
              <a:ext cx="10843591" cy="707886"/>
            </a:xfrm>
            <a:prstGeom prst="rect">
              <a:avLst/>
            </a:prstGeom>
            <a:noFill/>
            <a:ln>
              <a:noFill/>
            </a:ln>
          </p:spPr>
          <p:txBody>
            <a:bodyPr anchorCtr="0" anchor="t" bIns="45700" lIns="91425" spcFirstLastPara="1" rIns="91425" wrap="square" tIns="45700">
              <a:spAutoFit/>
            </a:bodyPr>
            <a:lstStyle/>
            <a:p>
              <a:pPr indent="-342900" lvl="0" marL="342900" marR="0" rtl="0" algn="just">
                <a:spcBef>
                  <a:spcPts val="0"/>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Suppose there are K clusters, the probability density is defined as a linear function of densities of all these K distributions, i.e.</a:t>
              </a:r>
              <a:endParaRPr sz="2000">
                <a:solidFill>
                  <a:schemeClr val="dk1"/>
                </a:solidFill>
                <a:latin typeface="Times New Roman"/>
                <a:ea typeface="Times New Roman"/>
                <a:cs typeface="Times New Roman"/>
                <a:sym typeface="Times New Roman"/>
              </a:endParaRPr>
            </a:p>
          </p:txBody>
        </p:sp>
        <p:sp>
          <p:nvSpPr>
            <p:cNvPr id="124" name="Google Shape;124;p15"/>
            <p:cNvSpPr txBox="1"/>
            <p:nvPr/>
          </p:nvSpPr>
          <p:spPr>
            <a:xfrm>
              <a:off x="68354" y="2333826"/>
              <a:ext cx="6096000" cy="369332"/>
            </a:xfrm>
            <a:prstGeom prst="rect">
              <a:avLst/>
            </a:prstGeom>
            <a:blipFill rotWithShape="1">
              <a:blip r:embed="rId3">
                <a:alphaModFix/>
              </a:blip>
              <a:stretch>
                <a:fillRect b="-24589" l="-899" r="0" t="-8196"/>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pic>
          <p:nvPicPr>
            <p:cNvPr id="125" name="Google Shape;125;p15"/>
            <p:cNvPicPr preferRelativeResize="0"/>
            <p:nvPr/>
          </p:nvPicPr>
          <p:blipFill rotWithShape="1">
            <a:blip r:embed="rId4">
              <a:alphaModFix/>
            </a:blip>
            <a:srcRect b="0" l="0" r="0" t="0"/>
            <a:stretch/>
          </p:blipFill>
          <p:spPr>
            <a:xfrm>
              <a:off x="2788717" y="2029097"/>
              <a:ext cx="2896004" cy="276264"/>
            </a:xfrm>
            <a:prstGeom prst="rect">
              <a:avLst/>
            </a:prstGeom>
            <a:noFill/>
            <a:ln>
              <a:noFill/>
            </a:ln>
          </p:spPr>
        </p:pic>
      </p:grpSp>
      <p:grpSp>
        <p:nvGrpSpPr>
          <p:cNvPr id="126" name="Google Shape;126;p15"/>
          <p:cNvGrpSpPr/>
          <p:nvPr/>
        </p:nvGrpSpPr>
        <p:grpSpPr>
          <a:xfrm>
            <a:off x="82947" y="3016807"/>
            <a:ext cx="8140325" cy="1503152"/>
            <a:chOff x="14593" y="2969960"/>
            <a:chExt cx="8140325" cy="1503152"/>
          </a:xfrm>
        </p:grpSpPr>
        <p:sp>
          <p:nvSpPr>
            <p:cNvPr id="127" name="Google Shape;127;p15"/>
            <p:cNvSpPr txBox="1"/>
            <p:nvPr/>
          </p:nvSpPr>
          <p:spPr>
            <a:xfrm>
              <a:off x="14593" y="2969960"/>
              <a:ext cx="6482512" cy="707886"/>
            </a:xfrm>
            <a:prstGeom prst="rect">
              <a:avLst/>
            </a:prstGeom>
            <a:blipFill rotWithShape="1">
              <a:blip r:embed="rId5">
                <a:alphaModFix/>
              </a:blip>
              <a:stretch>
                <a:fillRect b="-14654" l="-846" r="0" t="-5171"/>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pic>
          <p:nvPicPr>
            <p:cNvPr id="128" name="Google Shape;128;p15"/>
            <p:cNvPicPr preferRelativeResize="0"/>
            <p:nvPr/>
          </p:nvPicPr>
          <p:blipFill rotWithShape="1">
            <a:blip r:embed="rId6">
              <a:alphaModFix/>
            </a:blip>
            <a:srcRect b="476" l="0" r="0" t="0"/>
            <a:stretch/>
          </p:blipFill>
          <p:spPr>
            <a:xfrm>
              <a:off x="4839291" y="3316312"/>
              <a:ext cx="3315627" cy="1156800"/>
            </a:xfrm>
            <a:prstGeom prst="rect">
              <a:avLst/>
            </a:prstGeom>
            <a:noFill/>
            <a:ln>
              <a:noFill/>
            </a:ln>
          </p:spPr>
        </p:pic>
      </p:grpSp>
      <p:grpSp>
        <p:nvGrpSpPr>
          <p:cNvPr id="129" name="Google Shape;129;p15"/>
          <p:cNvGrpSpPr/>
          <p:nvPr/>
        </p:nvGrpSpPr>
        <p:grpSpPr>
          <a:xfrm>
            <a:off x="0" y="4534126"/>
            <a:ext cx="11926273" cy="1238423"/>
            <a:chOff x="0" y="4534126"/>
            <a:chExt cx="11926273" cy="1238423"/>
          </a:xfrm>
        </p:grpSpPr>
        <p:sp>
          <p:nvSpPr>
            <p:cNvPr id="130" name="Google Shape;130;p15"/>
            <p:cNvSpPr txBox="1"/>
            <p:nvPr/>
          </p:nvSpPr>
          <p:spPr>
            <a:xfrm>
              <a:off x="0" y="4657782"/>
              <a:ext cx="11062252" cy="400110"/>
            </a:xfrm>
            <a:prstGeom prst="rect">
              <a:avLst/>
            </a:prstGeom>
            <a:blipFill rotWithShape="1">
              <a:blip r:embed="rId7">
                <a:alphaModFix/>
              </a:blip>
              <a:stretch>
                <a:fillRect b="-25755" l="-494" r="0" t="-7574"/>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pic>
          <p:nvPicPr>
            <p:cNvPr id="131" name="Google Shape;131;p15"/>
            <p:cNvPicPr preferRelativeResize="0"/>
            <p:nvPr/>
          </p:nvPicPr>
          <p:blipFill rotWithShape="1">
            <a:blip r:embed="rId8">
              <a:alphaModFix/>
            </a:blip>
            <a:srcRect b="0" l="0" r="0" t="0"/>
            <a:stretch/>
          </p:blipFill>
          <p:spPr>
            <a:xfrm>
              <a:off x="9277953" y="4534126"/>
              <a:ext cx="2648320" cy="1238423"/>
            </a:xfrm>
            <a:prstGeom prst="rect">
              <a:avLst/>
            </a:prstGeom>
            <a:noFill/>
            <a:ln>
              <a:noFill/>
            </a:ln>
          </p:spPr>
        </p:pic>
      </p:grpSp>
      <p:pic>
        <p:nvPicPr>
          <p:cNvPr id="132" name="Google Shape;132;p15"/>
          <p:cNvPicPr preferRelativeResize="0"/>
          <p:nvPr/>
        </p:nvPicPr>
        <p:blipFill rotWithShape="1">
          <a:blip r:embed="rId9">
            <a:alphaModFix/>
          </a:blip>
          <a:srcRect b="0" l="0" r="0" t="0"/>
          <a:stretch/>
        </p:blipFill>
        <p:spPr>
          <a:xfrm>
            <a:off x="8751642" y="2348319"/>
            <a:ext cx="3064839" cy="1759381"/>
          </a:xfrm>
          <a:prstGeom prst="rect">
            <a:avLst/>
          </a:prstGeom>
          <a:noFill/>
          <a:ln>
            <a:noFill/>
          </a:ln>
        </p:spPr>
      </p:pic>
      <p:grpSp>
        <p:nvGrpSpPr>
          <p:cNvPr id="133" name="Google Shape;133;p15"/>
          <p:cNvGrpSpPr/>
          <p:nvPr/>
        </p:nvGrpSpPr>
        <p:grpSpPr>
          <a:xfrm>
            <a:off x="82947" y="5153338"/>
            <a:ext cx="10014172" cy="1475386"/>
            <a:chOff x="82947" y="5153338"/>
            <a:chExt cx="10014172" cy="1475386"/>
          </a:xfrm>
        </p:grpSpPr>
        <p:sp>
          <p:nvSpPr>
            <p:cNvPr id="134" name="Google Shape;134;p15"/>
            <p:cNvSpPr txBox="1"/>
            <p:nvPr/>
          </p:nvSpPr>
          <p:spPr>
            <a:xfrm>
              <a:off x="82947" y="5153338"/>
              <a:ext cx="9389044" cy="707886"/>
            </a:xfrm>
            <a:prstGeom prst="rect">
              <a:avLst/>
            </a:prstGeom>
            <a:blipFill rotWithShape="1">
              <a:blip r:embed="rId10">
                <a:alphaModFix/>
              </a:blip>
              <a:stretch>
                <a:fillRect b="-14653" l="-583" r="0" t="-4308"/>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pic>
          <p:nvPicPr>
            <p:cNvPr id="135" name="Google Shape;135;p15"/>
            <p:cNvPicPr preferRelativeResize="0"/>
            <p:nvPr/>
          </p:nvPicPr>
          <p:blipFill rotWithShape="1">
            <a:blip r:embed="rId11">
              <a:alphaModFix/>
            </a:blip>
            <a:srcRect b="0" l="0" r="0" t="0"/>
            <a:stretch/>
          </p:blipFill>
          <p:spPr>
            <a:xfrm>
              <a:off x="273574" y="6038092"/>
              <a:ext cx="2381582" cy="590632"/>
            </a:xfrm>
            <a:prstGeom prst="rect">
              <a:avLst/>
            </a:prstGeom>
            <a:noFill/>
            <a:ln>
              <a:noFill/>
            </a:ln>
          </p:spPr>
        </p:pic>
        <p:pic>
          <p:nvPicPr>
            <p:cNvPr id="136" name="Google Shape;136;p15"/>
            <p:cNvPicPr preferRelativeResize="0"/>
            <p:nvPr/>
          </p:nvPicPr>
          <p:blipFill rotWithShape="1">
            <a:blip r:embed="rId12">
              <a:alphaModFix/>
            </a:blip>
            <a:srcRect b="0" l="0" r="0" t="0"/>
            <a:stretch/>
          </p:blipFill>
          <p:spPr>
            <a:xfrm>
              <a:off x="3008580" y="6066429"/>
              <a:ext cx="4067743" cy="562053"/>
            </a:xfrm>
            <a:prstGeom prst="rect">
              <a:avLst/>
            </a:prstGeom>
            <a:noFill/>
            <a:ln>
              <a:noFill/>
            </a:ln>
          </p:spPr>
        </p:pic>
        <p:pic>
          <p:nvPicPr>
            <p:cNvPr id="137" name="Google Shape;137;p15"/>
            <p:cNvPicPr preferRelativeResize="0"/>
            <p:nvPr/>
          </p:nvPicPr>
          <p:blipFill rotWithShape="1">
            <a:blip r:embed="rId13">
              <a:alphaModFix/>
            </a:blip>
            <a:srcRect b="0" l="0" r="0" t="0"/>
            <a:stretch/>
          </p:blipFill>
          <p:spPr>
            <a:xfrm>
              <a:off x="7429747" y="6069097"/>
              <a:ext cx="2667372" cy="390580"/>
            </a:xfrm>
            <a:prstGeom prst="rect">
              <a:avLst/>
            </a:prstGeom>
            <a:noFill/>
            <a:ln>
              <a:noFill/>
            </a:ln>
          </p:spPr>
        </p:pic>
      </p:grpSp>
      <p:sp>
        <p:nvSpPr>
          <p:cNvPr id="138" name="Google Shape;138;p15"/>
          <p:cNvSpPr txBox="1"/>
          <p:nvPr/>
        </p:nvSpPr>
        <p:spPr>
          <a:xfrm>
            <a:off x="14593" y="23484"/>
            <a:ext cx="3677478"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Gaussian Mixture Model</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6"/>
          <p:cNvSpPr txBox="1"/>
          <p:nvPr/>
        </p:nvSpPr>
        <p:spPr>
          <a:xfrm>
            <a:off x="0" y="835173"/>
            <a:ext cx="11817626" cy="1631216"/>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000">
                <a:solidFill>
                  <a:schemeClr val="dk1"/>
                </a:solidFill>
                <a:latin typeface="Times New Roman"/>
                <a:ea typeface="Times New Roman"/>
                <a:cs typeface="Times New Roman"/>
                <a:sym typeface="Times New Roman"/>
              </a:rPr>
              <a:t>The Expectation-Maximization (EM) algorithm is an iterative way to find maximum-likelihood estimates for model parameters when the data is incomplete or has some missing data points or has some hidden variables. </a:t>
            </a:r>
            <a:endParaRPr/>
          </a:p>
          <a:p>
            <a:pPr indent="0" lvl="0" marL="0" marR="0" rtl="0" algn="just">
              <a:spcBef>
                <a:spcPts val="0"/>
              </a:spcBef>
              <a:spcAft>
                <a:spcPts val="0"/>
              </a:spcAft>
              <a:buNone/>
            </a:pPr>
            <a:r>
              <a:rPr lang="en-US" sz="2000">
                <a:solidFill>
                  <a:schemeClr val="dk1"/>
                </a:solidFill>
                <a:latin typeface="Times New Roman"/>
                <a:ea typeface="Times New Roman"/>
                <a:cs typeface="Times New Roman"/>
                <a:sym typeface="Times New Roman"/>
              </a:rPr>
              <a:t>EM chooses some random values for the missing data points and estimates a new set of data.</a:t>
            </a:r>
            <a:endParaRPr/>
          </a:p>
          <a:p>
            <a:pPr indent="0" lvl="0" marL="0" marR="0" rtl="0" algn="just">
              <a:spcBef>
                <a:spcPts val="0"/>
              </a:spcBef>
              <a:spcAft>
                <a:spcPts val="0"/>
              </a:spcAft>
              <a:buNone/>
            </a:pPr>
            <a:r>
              <a:rPr lang="en-US" sz="2000">
                <a:solidFill>
                  <a:schemeClr val="dk1"/>
                </a:solidFill>
                <a:latin typeface="Times New Roman"/>
                <a:ea typeface="Times New Roman"/>
                <a:cs typeface="Times New Roman"/>
                <a:sym typeface="Times New Roman"/>
              </a:rPr>
              <a:t>These new values are then recursively used to estimate a better first date, by filling up missing points, until the values get fixed. </a:t>
            </a:r>
            <a:endParaRPr/>
          </a:p>
        </p:txBody>
      </p:sp>
      <p:sp>
        <p:nvSpPr>
          <p:cNvPr id="144" name="Google Shape;144;p16"/>
          <p:cNvSpPr txBox="1"/>
          <p:nvPr/>
        </p:nvSpPr>
        <p:spPr>
          <a:xfrm>
            <a:off x="69574" y="41060"/>
            <a:ext cx="6026426"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Expectation-Maximization (EM) Algorithm</a:t>
            </a:r>
            <a:endParaRPr/>
          </a:p>
        </p:txBody>
      </p:sp>
      <p:sp>
        <p:nvSpPr>
          <p:cNvPr id="145" name="Google Shape;145;p16"/>
          <p:cNvSpPr txBox="1"/>
          <p:nvPr/>
        </p:nvSpPr>
        <p:spPr>
          <a:xfrm>
            <a:off x="69574" y="2965776"/>
            <a:ext cx="5544379" cy="3477875"/>
          </a:xfrm>
          <a:prstGeom prst="rect">
            <a:avLst/>
          </a:prstGeom>
          <a:blipFill rotWithShape="1">
            <a:blip r:embed="rId3">
              <a:alphaModFix/>
            </a:blip>
            <a:stretch>
              <a:fillRect b="-2103" l="-1097" r="-1098" t="-1052"/>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grpSp>
        <p:nvGrpSpPr>
          <p:cNvPr id="146" name="Google Shape;146;p16"/>
          <p:cNvGrpSpPr/>
          <p:nvPr/>
        </p:nvGrpSpPr>
        <p:grpSpPr>
          <a:xfrm>
            <a:off x="5715000" y="3132133"/>
            <a:ext cx="6337852" cy="3145160"/>
            <a:chOff x="5784574" y="3244984"/>
            <a:chExt cx="6337852" cy="3145160"/>
          </a:xfrm>
        </p:grpSpPr>
        <p:grpSp>
          <p:nvGrpSpPr>
            <p:cNvPr id="147" name="Google Shape;147;p16"/>
            <p:cNvGrpSpPr/>
            <p:nvPr/>
          </p:nvGrpSpPr>
          <p:grpSpPr>
            <a:xfrm>
              <a:off x="5784574" y="3244984"/>
              <a:ext cx="6337852" cy="3145160"/>
              <a:chOff x="5784574" y="3244984"/>
              <a:chExt cx="6337852" cy="3145160"/>
            </a:xfrm>
          </p:grpSpPr>
          <p:pic>
            <p:nvPicPr>
              <p:cNvPr id="148" name="Google Shape;148;p16"/>
              <p:cNvPicPr preferRelativeResize="0"/>
              <p:nvPr/>
            </p:nvPicPr>
            <p:blipFill rotWithShape="1">
              <a:blip r:embed="rId4">
                <a:alphaModFix/>
              </a:blip>
              <a:srcRect b="0" l="0" r="0" t="7911"/>
              <a:stretch/>
            </p:blipFill>
            <p:spPr>
              <a:xfrm>
                <a:off x="5784574" y="3244984"/>
                <a:ext cx="6337852" cy="3145160"/>
              </a:xfrm>
              <a:prstGeom prst="rect">
                <a:avLst/>
              </a:prstGeom>
              <a:noFill/>
              <a:ln>
                <a:noFill/>
              </a:ln>
            </p:spPr>
          </p:pic>
          <p:sp>
            <p:nvSpPr>
              <p:cNvPr id="149" name="Google Shape;149;p16"/>
              <p:cNvSpPr txBox="1"/>
              <p:nvPr/>
            </p:nvSpPr>
            <p:spPr>
              <a:xfrm>
                <a:off x="8388626" y="4273827"/>
                <a:ext cx="208722" cy="430887"/>
              </a:xfrm>
              <a:prstGeom prst="rect">
                <a:avLst/>
              </a:prstGeom>
              <a:solidFill>
                <a:srgbClr val="FFFFFF"/>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200">
                    <a:solidFill>
                      <a:schemeClr val="dk1"/>
                    </a:solidFill>
                    <a:latin typeface="Calibri"/>
                    <a:ea typeface="Calibri"/>
                    <a:cs typeface="Calibri"/>
                    <a:sym typeface="Calibri"/>
                  </a:rPr>
                  <a:t>π</a:t>
                </a:r>
                <a:endParaRPr sz="2200">
                  <a:solidFill>
                    <a:schemeClr val="dk1"/>
                  </a:solidFill>
                  <a:latin typeface="Calibri"/>
                  <a:ea typeface="Calibri"/>
                  <a:cs typeface="Calibri"/>
                  <a:sym typeface="Calibri"/>
                </a:endParaRPr>
              </a:p>
            </p:txBody>
          </p:sp>
          <p:sp>
            <p:nvSpPr>
              <p:cNvPr id="150" name="Google Shape;150;p16"/>
              <p:cNvSpPr txBox="1"/>
              <p:nvPr/>
            </p:nvSpPr>
            <p:spPr>
              <a:xfrm>
                <a:off x="8901319" y="4817564"/>
                <a:ext cx="208722" cy="430887"/>
              </a:xfrm>
              <a:prstGeom prst="rect">
                <a:avLst/>
              </a:prstGeom>
              <a:solidFill>
                <a:srgbClr val="FFFFFF"/>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200">
                    <a:solidFill>
                      <a:schemeClr val="dk1"/>
                    </a:solidFill>
                    <a:latin typeface="Calibri"/>
                    <a:ea typeface="Calibri"/>
                    <a:cs typeface="Calibri"/>
                    <a:sym typeface="Calibri"/>
                  </a:rPr>
                  <a:t>π</a:t>
                </a:r>
                <a:endParaRPr sz="2200">
                  <a:solidFill>
                    <a:schemeClr val="dk1"/>
                  </a:solidFill>
                  <a:latin typeface="Calibri"/>
                  <a:ea typeface="Calibri"/>
                  <a:cs typeface="Calibri"/>
                  <a:sym typeface="Calibri"/>
                </a:endParaRPr>
              </a:p>
            </p:txBody>
          </p:sp>
          <p:sp>
            <p:nvSpPr>
              <p:cNvPr id="151" name="Google Shape;151;p16"/>
              <p:cNvSpPr txBox="1"/>
              <p:nvPr/>
            </p:nvSpPr>
            <p:spPr>
              <a:xfrm>
                <a:off x="8849139" y="4273827"/>
                <a:ext cx="313083" cy="461665"/>
              </a:xfrm>
              <a:prstGeom prst="rect">
                <a:avLst/>
              </a:prstGeom>
              <a:solidFill>
                <a:srgbClr val="FFFFFF"/>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Calibri"/>
                    <a:ea typeface="Calibri"/>
                    <a:cs typeface="Calibri"/>
                    <a:sym typeface="Calibri"/>
                  </a:rPr>
                  <a:t>P</a:t>
                </a:r>
                <a:endParaRPr i="1" sz="2400">
                  <a:solidFill>
                    <a:schemeClr val="dk1"/>
                  </a:solidFill>
                  <a:latin typeface="Calibri"/>
                  <a:ea typeface="Calibri"/>
                  <a:cs typeface="Calibri"/>
                  <a:sym typeface="Calibri"/>
                </a:endParaRPr>
              </a:p>
            </p:txBody>
          </p:sp>
        </p:grpSp>
        <p:sp>
          <p:nvSpPr>
            <p:cNvPr id="152" name="Google Shape;152;p16"/>
            <p:cNvSpPr txBox="1"/>
            <p:nvPr/>
          </p:nvSpPr>
          <p:spPr>
            <a:xfrm>
              <a:off x="9201149" y="4802174"/>
              <a:ext cx="413303" cy="461665"/>
            </a:xfrm>
            <a:prstGeom prst="rect">
              <a:avLst/>
            </a:prstGeom>
            <a:solidFill>
              <a:srgbClr val="FFFFFF"/>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Calibri"/>
                  <a:ea typeface="Calibri"/>
                  <a:cs typeface="Calibri"/>
                  <a:sym typeface="Calibri"/>
                </a:rPr>
                <a:t>P</a:t>
              </a:r>
              <a:endParaRPr i="1" sz="2400">
                <a:solidFill>
                  <a:schemeClr val="dk1"/>
                </a:solidFill>
                <a:latin typeface="Calibri"/>
                <a:ea typeface="Calibri"/>
                <a:cs typeface="Calibri"/>
                <a:sym typeface="Calibri"/>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nvSpPr>
        <p:spPr>
          <a:xfrm>
            <a:off x="99391" y="4590779"/>
            <a:ext cx="11231218" cy="1938992"/>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n-US" sz="2000">
                <a:solidFill>
                  <a:schemeClr val="dk1"/>
                </a:solidFill>
                <a:latin typeface="Times New Roman"/>
                <a:ea typeface="Times New Roman"/>
                <a:cs typeface="Times New Roman"/>
                <a:sym typeface="Times New Roman"/>
              </a:rPr>
              <a:t>Repeat the E-step and M-step until convergence</a:t>
            </a:r>
            <a:endParaRPr/>
          </a:p>
          <a:p>
            <a:pPr indent="-127000" lvl="0" marL="0" marR="0" rtl="0" algn="just">
              <a:spcBef>
                <a:spcPts val="0"/>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We iterate between the estimation step and maximization step until the change in the log-likelihood or the parameters falls below a predefined threshold or until a maximum number of iterations is reached.</a:t>
            </a:r>
            <a:endParaRPr/>
          </a:p>
          <a:p>
            <a:pPr indent="-127000" lvl="0" marL="0" marR="0" rtl="0" algn="just">
              <a:spcBef>
                <a:spcPts val="0"/>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Basically, in</a:t>
            </a:r>
            <a:r>
              <a:rPr lang="en-US" sz="2000">
                <a:solidFill>
                  <a:srgbClr val="37415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the estimation step, we update the latent variables based on the current parameter values.</a:t>
            </a:r>
            <a:endParaRPr/>
          </a:p>
          <a:p>
            <a:pPr indent="-127000" lvl="0" marL="0" marR="0" rtl="0" algn="just">
              <a:spcBef>
                <a:spcPts val="0"/>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However, in the maximization step, we update the parameter values using the estimated latent variables</a:t>
            </a:r>
            <a:endParaRPr/>
          </a:p>
          <a:p>
            <a:pPr indent="-127000" lvl="0" marL="0" marR="0" rtl="0" algn="just">
              <a:spcBef>
                <a:spcPts val="0"/>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This process is iteratively repeated until our model converges. </a:t>
            </a:r>
            <a:endParaRPr/>
          </a:p>
        </p:txBody>
      </p:sp>
      <p:sp>
        <p:nvSpPr>
          <p:cNvPr id="158" name="Google Shape;158;p17"/>
          <p:cNvSpPr txBox="1"/>
          <p:nvPr/>
        </p:nvSpPr>
        <p:spPr>
          <a:xfrm>
            <a:off x="99391" y="74378"/>
            <a:ext cx="5784573" cy="4401205"/>
          </a:xfrm>
          <a:prstGeom prst="rect">
            <a:avLst/>
          </a:prstGeom>
          <a:blipFill rotWithShape="1">
            <a:blip r:embed="rId3">
              <a:alphaModFix/>
            </a:blip>
            <a:stretch>
              <a:fillRect b="-1523" l="-1053" r="-1157" t="-83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grpSp>
        <p:nvGrpSpPr>
          <p:cNvPr id="159" name="Google Shape;159;p17"/>
          <p:cNvGrpSpPr/>
          <p:nvPr/>
        </p:nvGrpSpPr>
        <p:grpSpPr>
          <a:xfrm>
            <a:off x="6095999" y="641817"/>
            <a:ext cx="6037607" cy="2798065"/>
            <a:chOff x="5926463" y="641817"/>
            <a:chExt cx="6207144" cy="2876635"/>
          </a:xfrm>
        </p:grpSpPr>
        <p:pic>
          <p:nvPicPr>
            <p:cNvPr id="160" name="Google Shape;160;p17"/>
            <p:cNvPicPr preferRelativeResize="0"/>
            <p:nvPr/>
          </p:nvPicPr>
          <p:blipFill rotWithShape="1">
            <a:blip r:embed="rId4">
              <a:alphaModFix/>
            </a:blip>
            <a:srcRect b="0" l="0" r="0" t="14041"/>
            <a:stretch/>
          </p:blipFill>
          <p:spPr>
            <a:xfrm>
              <a:off x="5926463" y="641817"/>
              <a:ext cx="6207144" cy="2876635"/>
            </a:xfrm>
            <a:prstGeom prst="rect">
              <a:avLst/>
            </a:prstGeom>
            <a:noFill/>
            <a:ln>
              <a:noFill/>
            </a:ln>
          </p:spPr>
        </p:pic>
        <p:sp>
          <p:nvSpPr>
            <p:cNvPr id="161" name="Google Shape;161;p17"/>
            <p:cNvSpPr txBox="1"/>
            <p:nvPr/>
          </p:nvSpPr>
          <p:spPr>
            <a:xfrm>
              <a:off x="6097242" y="958334"/>
              <a:ext cx="340414" cy="369332"/>
            </a:xfrm>
            <a:prstGeom prst="rect">
              <a:avLst/>
            </a:prstGeom>
            <a:blipFill rotWithShape="1">
              <a:blip r:embed="rId5">
                <a:alphaModFix/>
              </a:blip>
              <a:stretch>
                <a:fillRect b="-1694" l="0" r="-18179" t="-6779"/>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sp>
          <p:nvSpPr>
            <p:cNvPr id="162" name="Google Shape;162;p17"/>
            <p:cNvSpPr txBox="1"/>
            <p:nvPr/>
          </p:nvSpPr>
          <p:spPr>
            <a:xfrm>
              <a:off x="6097242" y="2826890"/>
              <a:ext cx="340414" cy="375552"/>
            </a:xfrm>
            <a:prstGeom prst="rect">
              <a:avLst/>
            </a:prstGeom>
            <a:blipFill rotWithShape="1">
              <a:blip r:embed="rId6">
                <a:alphaModFix/>
              </a:blip>
              <a:stretch>
                <a:fillRect b="-1666" l="0" r="-16361" t="-3331"/>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8"/>
          <p:cNvSpPr txBox="1"/>
          <p:nvPr/>
        </p:nvSpPr>
        <p:spPr>
          <a:xfrm>
            <a:off x="1571133" y="1442300"/>
            <a:ext cx="9596487" cy="1200329"/>
          </a:xfrm>
          <a:prstGeom prst="rect">
            <a:avLst/>
          </a:prstGeom>
          <a:noFill/>
          <a:ln>
            <a:noFill/>
          </a:ln>
        </p:spPr>
        <p:txBody>
          <a:bodyPr anchorCtr="0" anchor="t" bIns="45700" lIns="91425" spcFirstLastPara="1" rIns="91425" wrap="square" tIns="45700">
            <a:spAutoFit/>
          </a:bodyPr>
          <a:lstStyle/>
          <a:p>
            <a:pPr indent="-457200" lvl="0" marL="457200" marR="0" rtl="0" algn="l">
              <a:spcBef>
                <a:spcPts val="0"/>
              </a:spcBef>
              <a:spcAft>
                <a:spcPts val="0"/>
              </a:spcAft>
              <a:buClr>
                <a:schemeClr val="dk1"/>
              </a:buClr>
              <a:buSzPts val="2400"/>
              <a:buFont typeface="Calibri"/>
              <a:buAutoNum type="arabicPeriod"/>
            </a:pPr>
            <a:r>
              <a:rPr lang="en-US" sz="2400">
                <a:solidFill>
                  <a:schemeClr val="dk1"/>
                </a:solidFill>
                <a:latin typeface="Times New Roman"/>
                <a:ea typeface="Times New Roman"/>
                <a:cs typeface="Times New Roman"/>
                <a:sym typeface="Times New Roman"/>
              </a:rPr>
              <a:t>Gaussian Mixture Model</a:t>
            </a:r>
            <a:endParaRPr/>
          </a:p>
          <a:p>
            <a:pPr indent="-304800" lvl="0" marL="457200" marR="0" rtl="0" algn="l">
              <a:spcBef>
                <a:spcPts val="0"/>
              </a:spcBef>
              <a:spcAft>
                <a:spcPts val="0"/>
              </a:spcAft>
              <a:buClr>
                <a:schemeClr val="dk1"/>
              </a:buClr>
              <a:buSzPts val="2400"/>
              <a:buFont typeface="Calibri"/>
              <a:buNone/>
            </a:pPr>
            <a:r>
              <a:t/>
            </a:r>
            <a:endParaRPr sz="2400">
              <a:solidFill>
                <a:schemeClr val="dk1"/>
              </a:solidFill>
              <a:latin typeface="Times New Roman"/>
              <a:ea typeface="Times New Roman"/>
              <a:cs typeface="Times New Roman"/>
              <a:sym typeface="Times New Roman"/>
            </a:endParaRPr>
          </a:p>
          <a:p>
            <a:pPr indent="-457200" lvl="0" marL="457200" marR="0" rtl="0" algn="l">
              <a:spcBef>
                <a:spcPts val="0"/>
              </a:spcBef>
              <a:spcAft>
                <a:spcPts val="0"/>
              </a:spcAft>
              <a:buClr>
                <a:schemeClr val="dk1"/>
              </a:buClr>
              <a:buSzPts val="2400"/>
              <a:buFont typeface="Calibri"/>
              <a:buAutoNum type="arabicPeriod"/>
            </a:pPr>
            <a:r>
              <a:rPr lang="en-US" sz="2400">
                <a:solidFill>
                  <a:schemeClr val="dk1"/>
                </a:solidFill>
                <a:latin typeface="Times New Roman"/>
                <a:ea typeface="Times New Roman"/>
                <a:cs typeface="Times New Roman"/>
                <a:sym typeface="Times New Roman"/>
              </a:rPr>
              <a:t>Expectation Maximization</a:t>
            </a:r>
            <a:endParaRPr/>
          </a:p>
        </p:txBody>
      </p:sp>
      <p:sp>
        <p:nvSpPr>
          <p:cNvPr id="168" name="Google Shape;168;p18"/>
          <p:cNvSpPr txBox="1"/>
          <p:nvPr/>
        </p:nvSpPr>
        <p:spPr>
          <a:xfrm>
            <a:off x="2051899" y="377473"/>
            <a:ext cx="8088199"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Clr>
                <a:schemeClr val="lt1"/>
              </a:buClr>
              <a:buSzPts val="2400"/>
              <a:buFont typeface="Times New Roman"/>
              <a:buNone/>
            </a:pPr>
            <a:r>
              <a:rPr b="1" lang="en-US" sz="2400">
                <a:solidFill>
                  <a:schemeClr val="lt1"/>
                </a:solidFill>
                <a:latin typeface="Times New Roman"/>
                <a:ea typeface="Times New Roman"/>
                <a:cs typeface="Times New Roman"/>
                <a:sym typeface="Times New Roman"/>
              </a:rPr>
              <a:t>Topics on which Week 11 Assignment Questions are based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68"/>
                                        </p:tgtEl>
                                        <p:attrNameLst>
                                          <p:attrName>style.visibility</p:attrName>
                                        </p:attrNameLst>
                                      </p:cBhvr>
                                      <p:to>
                                        <p:strVal val="visible"/>
                                      </p:to>
                                    </p:set>
                                    <p:anim calcmode="lin" valueType="num">
                                      <p:cBhvr additive="base">
                                        <p:cTn dur="500"/>
                                        <p:tgtEl>
                                          <p:spTgt spid="16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9"/>
          <p:cNvSpPr txBox="1"/>
          <p:nvPr/>
        </p:nvSpPr>
        <p:spPr>
          <a:xfrm>
            <a:off x="-10655" y="5753"/>
            <a:ext cx="2564090"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QUESTION 1</a:t>
            </a:r>
            <a:endParaRPr b="1" sz="2400">
              <a:solidFill>
                <a:schemeClr val="lt1"/>
              </a:solidFill>
              <a:latin typeface="Times New Roman"/>
              <a:ea typeface="Times New Roman"/>
              <a:cs typeface="Times New Roman"/>
              <a:sym typeface="Times New Roman"/>
            </a:endParaRPr>
          </a:p>
        </p:txBody>
      </p:sp>
      <p:sp>
        <p:nvSpPr>
          <p:cNvPr id="175" name="Google Shape;175;p19"/>
          <p:cNvSpPr txBox="1"/>
          <p:nvPr/>
        </p:nvSpPr>
        <p:spPr>
          <a:xfrm>
            <a:off x="0" y="493881"/>
            <a:ext cx="11976652" cy="2677656"/>
          </a:xfrm>
          <a:prstGeom prst="rect">
            <a:avLst/>
          </a:prstGeom>
          <a:blipFill rotWithShape="1">
            <a:blip r:embed="rId3">
              <a:alphaModFix/>
            </a:blip>
            <a:stretch>
              <a:fillRect b="-4326" l="-762" r="0" t="-1821"/>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sp>
        <p:nvSpPr>
          <p:cNvPr id="176" name="Google Shape;176;p19"/>
          <p:cNvSpPr txBox="1"/>
          <p:nvPr/>
        </p:nvSpPr>
        <p:spPr>
          <a:xfrm>
            <a:off x="0" y="3813964"/>
            <a:ext cx="2564090" cy="461665"/>
          </a:xfrm>
          <a:prstGeom prst="rect">
            <a:avLst/>
          </a:prstGeom>
          <a:solidFill>
            <a:srgbClr val="2E75B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SOLUTION 1</a:t>
            </a:r>
            <a:endParaRPr b="1" sz="2400">
              <a:solidFill>
                <a:schemeClr val="lt1"/>
              </a:solidFill>
              <a:latin typeface="Times New Roman"/>
              <a:ea typeface="Times New Roman"/>
              <a:cs typeface="Times New Roman"/>
              <a:sym typeface="Times New Roman"/>
            </a:endParaRPr>
          </a:p>
        </p:txBody>
      </p:sp>
      <p:sp>
        <p:nvSpPr>
          <p:cNvPr id="177" name="Google Shape;177;p19"/>
          <p:cNvSpPr txBox="1"/>
          <p:nvPr/>
        </p:nvSpPr>
        <p:spPr>
          <a:xfrm>
            <a:off x="0" y="6351787"/>
            <a:ext cx="3438426" cy="461665"/>
          </a:xfrm>
          <a:prstGeom prst="rect">
            <a:avLst/>
          </a:prstGeom>
          <a:solidFill>
            <a:srgbClr val="54813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CORRECT ANSWER 1</a:t>
            </a:r>
            <a:endParaRPr b="1" sz="2400">
              <a:solidFill>
                <a:schemeClr val="lt1"/>
              </a:solidFill>
              <a:latin typeface="Times New Roman"/>
              <a:ea typeface="Times New Roman"/>
              <a:cs typeface="Times New Roman"/>
              <a:sym typeface="Times New Roman"/>
            </a:endParaRPr>
          </a:p>
        </p:txBody>
      </p:sp>
      <p:sp>
        <p:nvSpPr>
          <p:cNvPr id="178" name="Google Shape;178;p19"/>
          <p:cNvSpPr txBox="1"/>
          <p:nvPr/>
        </p:nvSpPr>
        <p:spPr>
          <a:xfrm>
            <a:off x="4023755" y="6351786"/>
            <a:ext cx="1432827" cy="461665"/>
          </a:xfrm>
          <a:prstGeom prst="rect">
            <a:avLst/>
          </a:prstGeom>
          <a:solidFill>
            <a:schemeClr val="accent6"/>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b), c), d)</a:t>
            </a:r>
            <a:endParaRPr b="1" sz="2400">
              <a:solidFill>
                <a:schemeClr val="lt1"/>
              </a:solidFill>
              <a:latin typeface="Times New Roman"/>
              <a:ea typeface="Times New Roman"/>
              <a:cs typeface="Times New Roman"/>
              <a:sym typeface="Times New Roman"/>
            </a:endParaRPr>
          </a:p>
        </p:txBody>
      </p:sp>
      <p:cxnSp>
        <p:nvCxnSpPr>
          <p:cNvPr id="179" name="Google Shape;179;p19"/>
          <p:cNvCxnSpPr/>
          <p:nvPr/>
        </p:nvCxnSpPr>
        <p:spPr>
          <a:xfrm>
            <a:off x="3584975" y="6593241"/>
            <a:ext cx="292231" cy="0"/>
          </a:xfrm>
          <a:prstGeom prst="straightConnector1">
            <a:avLst/>
          </a:prstGeom>
          <a:noFill/>
          <a:ln cap="flat" cmpd="sng" w="19050">
            <a:solidFill>
              <a:schemeClr val="accent6"/>
            </a:solidFill>
            <a:prstDash val="solid"/>
            <a:miter lim="800000"/>
            <a:headEnd len="sm" w="sm" type="none"/>
            <a:tailEnd len="med" w="med" type="triangle"/>
          </a:ln>
        </p:spPr>
      </p:cxnSp>
      <p:sp>
        <p:nvSpPr>
          <p:cNvPr id="180" name="Google Shape;180;p19"/>
          <p:cNvSpPr txBox="1"/>
          <p:nvPr/>
        </p:nvSpPr>
        <p:spPr>
          <a:xfrm>
            <a:off x="89452" y="4675116"/>
            <a:ext cx="11787809"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Times New Roman"/>
                <a:ea typeface="Times New Roman"/>
                <a:cs typeface="Times New Roman"/>
                <a:sym typeface="Times New Roman"/>
              </a:rPr>
              <a:t>The number of components (Gaussian clusters) needs to be </a:t>
            </a:r>
            <a:r>
              <a:rPr lang="en-US" sz="2400">
                <a:solidFill>
                  <a:schemeClr val="dk1"/>
                </a:solidFill>
                <a:latin typeface="Times New Roman"/>
                <a:ea typeface="Times New Roman"/>
                <a:cs typeface="Times New Roman"/>
                <a:sym typeface="Times New Roman"/>
              </a:rPr>
              <a:t>predetermined</a:t>
            </a:r>
            <a:r>
              <a:rPr b="0" i="0" lang="en-US" sz="2400" u="none" strike="noStrike">
                <a:solidFill>
                  <a:schemeClr val="dk1"/>
                </a:solidFill>
                <a:latin typeface="Times New Roman"/>
                <a:ea typeface="Times New Roman"/>
                <a:cs typeface="Times New Roman"/>
                <a:sym typeface="Times New Roman"/>
              </a:rPr>
              <a:t>. The EM algorithm estimates the mixing coefficients, mean vectors and covariance matrices.</a:t>
            </a:r>
            <a:endParaRPr sz="24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par>
                                <p:cTn fill="hold" nodeType="with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par>
                                <p:cTn fill="hold" nodeType="with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0"/>
          <p:cNvSpPr txBox="1"/>
          <p:nvPr/>
        </p:nvSpPr>
        <p:spPr>
          <a:xfrm>
            <a:off x="-2" y="0"/>
            <a:ext cx="2564090"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QUESTION 2</a:t>
            </a:r>
            <a:endParaRPr b="1" sz="2400">
              <a:solidFill>
                <a:schemeClr val="lt1"/>
              </a:solidFill>
              <a:latin typeface="Times New Roman"/>
              <a:ea typeface="Times New Roman"/>
              <a:cs typeface="Times New Roman"/>
              <a:sym typeface="Times New Roman"/>
            </a:endParaRPr>
          </a:p>
        </p:txBody>
      </p:sp>
      <p:sp>
        <p:nvSpPr>
          <p:cNvPr id="187" name="Google Shape;187;p20"/>
          <p:cNvSpPr txBox="1"/>
          <p:nvPr/>
        </p:nvSpPr>
        <p:spPr>
          <a:xfrm>
            <a:off x="2964" y="3198167"/>
            <a:ext cx="2564090" cy="461665"/>
          </a:xfrm>
          <a:prstGeom prst="rect">
            <a:avLst/>
          </a:prstGeom>
          <a:solidFill>
            <a:srgbClr val="2E75B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SOLUTION 2</a:t>
            </a:r>
            <a:endParaRPr b="1" sz="2400">
              <a:solidFill>
                <a:schemeClr val="lt1"/>
              </a:solidFill>
              <a:latin typeface="Times New Roman"/>
              <a:ea typeface="Times New Roman"/>
              <a:cs typeface="Times New Roman"/>
              <a:sym typeface="Times New Roman"/>
            </a:endParaRPr>
          </a:p>
        </p:txBody>
      </p:sp>
      <p:sp>
        <p:nvSpPr>
          <p:cNvPr id="188" name="Google Shape;188;p20"/>
          <p:cNvSpPr txBox="1"/>
          <p:nvPr/>
        </p:nvSpPr>
        <p:spPr>
          <a:xfrm>
            <a:off x="0" y="6351787"/>
            <a:ext cx="3438426" cy="461665"/>
          </a:xfrm>
          <a:prstGeom prst="rect">
            <a:avLst/>
          </a:prstGeom>
          <a:solidFill>
            <a:srgbClr val="54813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CORRECT ANSWER 2</a:t>
            </a:r>
            <a:endParaRPr b="1" sz="2400">
              <a:solidFill>
                <a:schemeClr val="lt1"/>
              </a:solidFill>
              <a:latin typeface="Times New Roman"/>
              <a:ea typeface="Times New Roman"/>
              <a:cs typeface="Times New Roman"/>
              <a:sym typeface="Times New Roman"/>
            </a:endParaRPr>
          </a:p>
        </p:txBody>
      </p:sp>
      <p:sp>
        <p:nvSpPr>
          <p:cNvPr id="189" name="Google Shape;189;p20"/>
          <p:cNvSpPr txBox="1"/>
          <p:nvPr/>
        </p:nvSpPr>
        <p:spPr>
          <a:xfrm>
            <a:off x="4023754" y="6351786"/>
            <a:ext cx="925933" cy="461665"/>
          </a:xfrm>
          <a:prstGeom prst="rect">
            <a:avLst/>
          </a:prstGeom>
          <a:solidFill>
            <a:schemeClr val="accent6"/>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a), d)</a:t>
            </a:r>
            <a:endParaRPr b="1" sz="2400">
              <a:solidFill>
                <a:schemeClr val="lt1"/>
              </a:solidFill>
              <a:latin typeface="Times New Roman"/>
              <a:ea typeface="Times New Roman"/>
              <a:cs typeface="Times New Roman"/>
              <a:sym typeface="Times New Roman"/>
            </a:endParaRPr>
          </a:p>
        </p:txBody>
      </p:sp>
      <p:cxnSp>
        <p:nvCxnSpPr>
          <p:cNvPr id="190" name="Google Shape;190;p20"/>
          <p:cNvCxnSpPr/>
          <p:nvPr/>
        </p:nvCxnSpPr>
        <p:spPr>
          <a:xfrm>
            <a:off x="3584975" y="6593241"/>
            <a:ext cx="292231" cy="0"/>
          </a:xfrm>
          <a:prstGeom prst="straightConnector1">
            <a:avLst/>
          </a:prstGeom>
          <a:noFill/>
          <a:ln cap="flat" cmpd="sng" w="19050">
            <a:solidFill>
              <a:schemeClr val="accent6"/>
            </a:solidFill>
            <a:prstDash val="solid"/>
            <a:miter lim="800000"/>
            <a:headEnd len="sm" w="sm" type="none"/>
            <a:tailEnd len="med" w="med" type="triangle"/>
          </a:ln>
        </p:spPr>
      </p:cxnSp>
      <p:grpSp>
        <p:nvGrpSpPr>
          <p:cNvPr id="191" name="Google Shape;191;p20"/>
          <p:cNvGrpSpPr/>
          <p:nvPr/>
        </p:nvGrpSpPr>
        <p:grpSpPr>
          <a:xfrm>
            <a:off x="0" y="531858"/>
            <a:ext cx="11777869" cy="2141768"/>
            <a:chOff x="-19880" y="480209"/>
            <a:chExt cx="11777869" cy="2141768"/>
          </a:xfrm>
        </p:grpSpPr>
        <p:sp>
          <p:nvSpPr>
            <p:cNvPr id="192" name="Google Shape;192;p20"/>
            <p:cNvSpPr txBox="1"/>
            <p:nvPr/>
          </p:nvSpPr>
          <p:spPr>
            <a:xfrm>
              <a:off x="-19880" y="480209"/>
              <a:ext cx="11777869"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Times New Roman"/>
                  <a:ea typeface="Times New Roman"/>
                  <a:cs typeface="Times New Roman"/>
                  <a:sym typeface="Times New Roman"/>
                </a:rPr>
                <a:t>Which of the following is/are true about the responsibility terms in GMMs? Assume the</a:t>
              </a:r>
              <a:endParaRPr/>
            </a:p>
            <a:p>
              <a:pPr indent="0" lvl="0" marL="0" marR="0" rtl="0" algn="l">
                <a:spcBef>
                  <a:spcPts val="0"/>
                </a:spcBef>
                <a:spcAft>
                  <a:spcPts val="0"/>
                </a:spcAft>
                <a:buNone/>
              </a:pPr>
              <a:r>
                <a:rPr b="0" i="0" lang="en-US" sz="2400" u="none" strike="noStrike">
                  <a:solidFill>
                    <a:schemeClr val="dk1"/>
                  </a:solidFill>
                  <a:latin typeface="Times New Roman"/>
                  <a:ea typeface="Times New Roman"/>
                  <a:cs typeface="Times New Roman"/>
                  <a:sym typeface="Times New Roman"/>
                </a:rPr>
                <a:t>standard notation used in the lectures.</a:t>
              </a:r>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pic>
          <p:nvPicPr>
            <p:cNvPr id="193" name="Google Shape;193;p20"/>
            <p:cNvPicPr preferRelativeResize="0"/>
            <p:nvPr/>
          </p:nvPicPr>
          <p:blipFill rotWithShape="1">
            <a:blip r:embed="rId3">
              <a:alphaModFix/>
            </a:blip>
            <a:srcRect b="21492" l="0" r="0" t="0"/>
            <a:stretch/>
          </p:blipFill>
          <p:spPr>
            <a:xfrm>
              <a:off x="69366" y="1272223"/>
              <a:ext cx="3594795" cy="1349754"/>
            </a:xfrm>
            <a:prstGeom prst="rect">
              <a:avLst/>
            </a:prstGeom>
            <a:noFill/>
            <a:ln>
              <a:noFill/>
            </a:ln>
          </p:spPr>
        </p:pic>
      </p:grpSp>
      <p:grpSp>
        <p:nvGrpSpPr>
          <p:cNvPr id="194" name="Google Shape;194;p20"/>
          <p:cNvGrpSpPr/>
          <p:nvPr/>
        </p:nvGrpSpPr>
        <p:grpSpPr>
          <a:xfrm>
            <a:off x="89246" y="3680572"/>
            <a:ext cx="11439937" cy="2418166"/>
            <a:chOff x="89246" y="3680572"/>
            <a:chExt cx="11439937" cy="2418166"/>
          </a:xfrm>
        </p:grpSpPr>
        <p:sp>
          <p:nvSpPr>
            <p:cNvPr id="195" name="Google Shape;195;p20"/>
            <p:cNvSpPr txBox="1"/>
            <p:nvPr/>
          </p:nvSpPr>
          <p:spPr>
            <a:xfrm>
              <a:off x="89246" y="3790414"/>
              <a:ext cx="11439937" cy="2308324"/>
            </a:xfrm>
            <a:prstGeom prst="rect">
              <a:avLst/>
            </a:prstGeom>
            <a:blipFill rotWithShape="1">
              <a:blip r:embed="rId4">
                <a:alphaModFix/>
              </a:blip>
              <a:stretch>
                <a:fillRect b="-5289" l="-852" r="0" t="-2115"/>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pic>
          <p:nvPicPr>
            <p:cNvPr id="196" name="Google Shape;196;p20"/>
            <p:cNvPicPr preferRelativeResize="0"/>
            <p:nvPr/>
          </p:nvPicPr>
          <p:blipFill rotWithShape="1">
            <a:blip r:embed="rId5">
              <a:alphaModFix/>
            </a:blip>
            <a:srcRect b="0" l="0" r="0" t="0"/>
            <a:stretch/>
          </p:blipFill>
          <p:spPr>
            <a:xfrm>
              <a:off x="5203247" y="3680572"/>
              <a:ext cx="3056171" cy="722829"/>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par>
                                <p:cTn fill="hold" nodeType="with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par>
                                <p:cTn fill="hold" nodeType="with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1"/>
          <p:cNvSpPr txBox="1"/>
          <p:nvPr/>
        </p:nvSpPr>
        <p:spPr>
          <a:xfrm>
            <a:off x="0" y="21071"/>
            <a:ext cx="2564090" cy="461665"/>
          </a:xfrm>
          <a:prstGeom prst="rect">
            <a:avLst/>
          </a:prstGeom>
          <a:solidFill>
            <a:srgbClr val="FF0000"/>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QUESTION 3</a:t>
            </a:r>
            <a:endParaRPr b="1" sz="2400">
              <a:solidFill>
                <a:schemeClr val="lt1"/>
              </a:solidFill>
              <a:latin typeface="Times New Roman"/>
              <a:ea typeface="Times New Roman"/>
              <a:cs typeface="Times New Roman"/>
              <a:sym typeface="Times New Roman"/>
            </a:endParaRPr>
          </a:p>
        </p:txBody>
      </p:sp>
      <p:sp>
        <p:nvSpPr>
          <p:cNvPr id="203" name="Google Shape;203;p21"/>
          <p:cNvSpPr txBox="1"/>
          <p:nvPr/>
        </p:nvSpPr>
        <p:spPr>
          <a:xfrm>
            <a:off x="0" y="501310"/>
            <a:ext cx="11777869"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Suppose we have a Gaussian mixture model of 3-dimensional data with 4 Gaussians, and we use a model with full covariance matrices. How many parameters are in the model?</a:t>
            </a:r>
            <a:endParaRPr/>
          </a:p>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a. 30</a:t>
            </a:r>
            <a:endParaRPr/>
          </a:p>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b. 40</a:t>
            </a:r>
            <a:endParaRPr/>
          </a:p>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c. 50</a:t>
            </a:r>
            <a:endParaRPr/>
          </a:p>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d. 60</a:t>
            </a:r>
            <a:endParaRPr b="0" i="0" sz="2400" u="none" strike="noStrike">
              <a:solidFill>
                <a:schemeClr val="dk1"/>
              </a:solidFill>
              <a:latin typeface="Times New Roman"/>
              <a:ea typeface="Times New Roman"/>
              <a:cs typeface="Times New Roman"/>
              <a:sym typeface="Times New Roman"/>
            </a:endParaRPr>
          </a:p>
        </p:txBody>
      </p:sp>
      <p:sp>
        <p:nvSpPr>
          <p:cNvPr id="204" name="Google Shape;204;p21"/>
          <p:cNvSpPr txBox="1"/>
          <p:nvPr/>
        </p:nvSpPr>
        <p:spPr>
          <a:xfrm>
            <a:off x="-1" y="2828208"/>
            <a:ext cx="2564090" cy="461665"/>
          </a:xfrm>
          <a:prstGeom prst="rect">
            <a:avLst/>
          </a:prstGeom>
          <a:solidFill>
            <a:srgbClr val="2E75B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SOLUTION 3</a:t>
            </a:r>
            <a:endParaRPr b="1" sz="2400">
              <a:solidFill>
                <a:schemeClr val="lt1"/>
              </a:solidFill>
              <a:latin typeface="Times New Roman"/>
              <a:ea typeface="Times New Roman"/>
              <a:cs typeface="Times New Roman"/>
              <a:sym typeface="Times New Roman"/>
            </a:endParaRPr>
          </a:p>
        </p:txBody>
      </p:sp>
      <p:sp>
        <p:nvSpPr>
          <p:cNvPr id="205" name="Google Shape;205;p21"/>
          <p:cNvSpPr txBox="1"/>
          <p:nvPr/>
        </p:nvSpPr>
        <p:spPr>
          <a:xfrm>
            <a:off x="0" y="6351787"/>
            <a:ext cx="3438426" cy="461665"/>
          </a:xfrm>
          <a:prstGeom prst="rect">
            <a:avLst/>
          </a:prstGeom>
          <a:solidFill>
            <a:srgbClr val="548135"/>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CORRECT ANSWER 3</a:t>
            </a:r>
            <a:endParaRPr b="1" sz="2400">
              <a:solidFill>
                <a:schemeClr val="lt1"/>
              </a:solidFill>
              <a:latin typeface="Times New Roman"/>
              <a:ea typeface="Times New Roman"/>
              <a:cs typeface="Times New Roman"/>
              <a:sym typeface="Times New Roman"/>
            </a:endParaRPr>
          </a:p>
        </p:txBody>
      </p:sp>
      <p:sp>
        <p:nvSpPr>
          <p:cNvPr id="206" name="Google Shape;206;p21"/>
          <p:cNvSpPr txBox="1"/>
          <p:nvPr/>
        </p:nvSpPr>
        <p:spPr>
          <a:xfrm>
            <a:off x="-1" y="3611214"/>
            <a:ext cx="9750288" cy="2308324"/>
          </a:xfrm>
          <a:prstGeom prst="rect">
            <a:avLst/>
          </a:prstGeom>
          <a:blipFill rotWithShape="1">
            <a:blip r:embed="rId3">
              <a:alphaModFix/>
            </a:blip>
            <a:stretch>
              <a:fillRect b="-5011" l="-937" r="0" t="-211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sp>
        <p:nvSpPr>
          <p:cNvPr id="207" name="Google Shape;207;p21"/>
          <p:cNvSpPr txBox="1"/>
          <p:nvPr/>
        </p:nvSpPr>
        <p:spPr>
          <a:xfrm>
            <a:off x="4023755" y="6351786"/>
            <a:ext cx="844826" cy="461665"/>
          </a:xfrm>
          <a:prstGeom prst="rect">
            <a:avLst/>
          </a:prstGeom>
          <a:solidFill>
            <a:schemeClr val="accent6"/>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lt1"/>
                </a:solidFill>
                <a:latin typeface="Times New Roman"/>
                <a:ea typeface="Times New Roman"/>
                <a:cs typeface="Times New Roman"/>
                <a:sym typeface="Times New Roman"/>
              </a:rPr>
              <a:t>b)</a:t>
            </a:r>
            <a:endParaRPr b="1" sz="2400">
              <a:solidFill>
                <a:schemeClr val="lt1"/>
              </a:solidFill>
              <a:latin typeface="Times New Roman"/>
              <a:ea typeface="Times New Roman"/>
              <a:cs typeface="Times New Roman"/>
              <a:sym typeface="Times New Roman"/>
            </a:endParaRPr>
          </a:p>
        </p:txBody>
      </p:sp>
      <p:cxnSp>
        <p:nvCxnSpPr>
          <p:cNvPr id="208" name="Google Shape;208;p21"/>
          <p:cNvCxnSpPr/>
          <p:nvPr/>
        </p:nvCxnSpPr>
        <p:spPr>
          <a:xfrm>
            <a:off x="3584975" y="6593241"/>
            <a:ext cx="292231" cy="0"/>
          </a:xfrm>
          <a:prstGeom prst="straightConnector1">
            <a:avLst/>
          </a:prstGeom>
          <a:noFill/>
          <a:ln cap="flat" cmpd="sng" w="19050">
            <a:solidFill>
              <a:schemeClr val="accent6"/>
            </a:solidFill>
            <a:prstDash val="solid"/>
            <a:miter lim="800000"/>
            <a:headEnd len="sm" w="sm"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